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67" r:id="rId2"/>
    <p:sldId id="266" r:id="rId3"/>
    <p:sldId id="258" r:id="rId4"/>
    <p:sldId id="261" r:id="rId5"/>
    <p:sldId id="260" r:id="rId6"/>
    <p:sldId id="262" r:id="rId7"/>
    <p:sldId id="268" r:id="rId8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321"/>
    <a:srgbClr val="DCE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F25AC-799D-4A84-AD45-6672DBFCB294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28A60-B0EA-4226-92D8-18589A120D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1583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8A60-B0EA-4226-92D8-18589A120DA7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5109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9744226-7B41-44C7-ABA3-4FD7958FE38E}" type="datetimeFigureOut">
              <a:rPr lang="es-CO" smtClean="0"/>
              <a:t>06/12/2014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3FE5F4-72BF-41E4-9ACE-9AD2CF6BEB32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7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27584" y="836712"/>
            <a:ext cx="7416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ü"/>
            </a:pPr>
            <a:r>
              <a:rPr lang="es-CO" sz="2800" dirty="0"/>
              <a:t>Año de la vida consagrada</a:t>
            </a:r>
          </a:p>
          <a:p>
            <a:pPr marL="457200" lvl="0" indent="-457200" algn="just">
              <a:buFont typeface="Wingdings" pitchFamily="2" charset="2"/>
              <a:buChar char="ü"/>
            </a:pPr>
            <a:r>
              <a:rPr lang="es-CO" sz="2800" dirty="0"/>
              <a:t>El sínodo extraordinario sobre la familia que dará las directivas en la asamblea del 2015</a:t>
            </a:r>
          </a:p>
          <a:p>
            <a:pPr marL="457200" lvl="0" indent="-457200" algn="just">
              <a:buFont typeface="Wingdings" pitchFamily="2" charset="2"/>
              <a:buChar char="ü"/>
            </a:pPr>
            <a:r>
              <a:rPr lang="es-CO" sz="2800" dirty="0"/>
              <a:t>V centenario  de Santa Teresa de Ávila</a:t>
            </a:r>
          </a:p>
          <a:p>
            <a:pPr marL="457200" lvl="0" indent="-457200" algn="just">
              <a:buFont typeface="Wingdings" pitchFamily="2" charset="2"/>
              <a:buChar char="ü"/>
            </a:pPr>
            <a:r>
              <a:rPr lang="es-CO" sz="2800" dirty="0"/>
              <a:t>La ONU proclama 2015 año internacional de la luz</a:t>
            </a:r>
          </a:p>
          <a:p>
            <a:pPr marL="457200" lvl="0" indent="-457200" algn="just">
              <a:buFont typeface="Wingdings" pitchFamily="2" charset="2"/>
              <a:buChar char="ü"/>
            </a:pPr>
            <a:r>
              <a:rPr lang="es-CO" sz="2800" dirty="0"/>
              <a:t>Contexto salesiano: Bicentenario de Don Bosco: </a:t>
            </a:r>
            <a:r>
              <a:rPr lang="es-CO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"200 años, un sueño que continúa"</a:t>
            </a:r>
          </a:p>
          <a:p>
            <a:pPr marL="457200" lvl="0" indent="-457200" algn="just">
              <a:buFont typeface="Wingdings" pitchFamily="2" charset="2"/>
              <a:buChar char="ü"/>
            </a:pPr>
            <a:r>
              <a:rPr lang="es-ES" sz="2800" dirty="0"/>
              <a:t>El capítulo General XXIII de las FMA “</a:t>
            </a:r>
            <a:r>
              <a:rPr lang="es-E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 con los jóvenes casa que evangeliza”</a:t>
            </a:r>
            <a:endParaRPr lang="es-CO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0" indent="-457200" algn="just">
              <a:buFont typeface="Wingdings" pitchFamily="2" charset="2"/>
              <a:buChar char="ü"/>
            </a:pPr>
            <a:r>
              <a:rPr lang="es-CO" sz="2800" dirty="0"/>
              <a:t>Capítulo General de los SDB: </a:t>
            </a:r>
            <a:r>
              <a:rPr lang="es-CO" sz="2800" dirty="0" smtClean="0"/>
              <a:t>“</a:t>
            </a:r>
            <a:r>
              <a:rPr lang="es-CO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Testigos </a:t>
            </a:r>
            <a:r>
              <a:rPr lang="es-CO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la radicalidad </a:t>
            </a:r>
            <a:r>
              <a:rPr lang="es-CO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Evangélica”.</a:t>
            </a:r>
            <a:endParaRPr lang="es-CO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847534" y="-27384"/>
            <a:ext cx="755828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b="1" cap="none" spc="0" dirty="0" smtClean="0">
                <a:ln w="17780" cmpd="sng">
                  <a:noFill/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Maiandra GD" pitchFamily="34" charset="0"/>
              </a:rPr>
              <a:t>Acontecimientos que iluminan</a:t>
            </a:r>
            <a:endParaRPr lang="es-ES" sz="4400" b="1" cap="none" spc="0" dirty="0">
              <a:ln w="17780" cmpd="sng">
                <a:noFill/>
                <a:prstDash val="solid"/>
                <a:miter lim="800000"/>
              </a:ln>
              <a:solidFill>
                <a:srgbClr val="C00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Maiandra G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1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02" y="692696"/>
            <a:ext cx="7416958" cy="32971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987">
            <a:off x="865286" y="3997313"/>
            <a:ext cx="2078505" cy="2110158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3197518" y="4365104"/>
            <a:ext cx="4830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EL ENCUENTRO CON CRISTO TRANSFORMA MI REALIDAD</a:t>
            </a:r>
            <a:endParaRPr lang="es-CO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91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704"/>
            <a:ext cx="7344817" cy="30350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987">
            <a:off x="865286" y="3997313"/>
            <a:ext cx="2078505" cy="211015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197518" y="4365104"/>
            <a:ext cx="4830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LA PEDAGOGIA DE LOS GESTOS: UNA MANERA DE EVANGELIZAR</a:t>
            </a:r>
            <a:endParaRPr lang="es-CO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1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0" y="749993"/>
            <a:ext cx="7344817" cy="32550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987">
            <a:off x="865286" y="4166520"/>
            <a:ext cx="2078505" cy="211015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197518" y="4512022"/>
            <a:ext cx="48308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CALLEJEROS DE LA FE Y DEL ENCUENTRO</a:t>
            </a:r>
            <a:endParaRPr lang="es-CO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28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Llamada con línea 1 (borde y barra de énfasis)"/>
          <p:cNvSpPr/>
          <p:nvPr/>
        </p:nvSpPr>
        <p:spPr>
          <a:xfrm>
            <a:off x="1583659" y="1916832"/>
            <a:ext cx="6480720" cy="3888432"/>
          </a:xfrm>
          <a:prstGeom prst="accentBorderCallout1">
            <a:avLst>
              <a:gd name="adj1" fmla="val 18603"/>
              <a:gd name="adj2" fmla="val -8761"/>
              <a:gd name="adj3" fmla="val -21699"/>
              <a:gd name="adj4" fmla="val 3620"/>
            </a:avLst>
          </a:prstGeom>
          <a:solidFill>
            <a:srgbClr val="D1E32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 algn="just">
              <a:buBlip>
                <a:blip r:embed="rId2"/>
              </a:buBlip>
            </a:pPr>
            <a:r>
              <a:rPr lang="es-CO" b="1" dirty="0" smtClean="0">
                <a:solidFill>
                  <a:schemeClr val="tx1"/>
                </a:solidFill>
              </a:rPr>
              <a:t>Propuesta </a:t>
            </a:r>
            <a:r>
              <a:rPr lang="es-CO" b="1" dirty="0">
                <a:solidFill>
                  <a:schemeClr val="tx1"/>
                </a:solidFill>
              </a:rPr>
              <a:t>pastoral 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CO" b="1" dirty="0" smtClean="0">
                <a:solidFill>
                  <a:schemeClr val="tx1"/>
                </a:solidFill>
              </a:rPr>
              <a:t>II  Asamblea </a:t>
            </a:r>
            <a:r>
              <a:rPr lang="es-CO" b="1" dirty="0" err="1">
                <a:solidFill>
                  <a:schemeClr val="tx1"/>
                </a:solidFill>
              </a:rPr>
              <a:t>Inspectorial</a:t>
            </a:r>
            <a:r>
              <a:rPr lang="es-CO" b="1" dirty="0">
                <a:solidFill>
                  <a:schemeClr val="tx1"/>
                </a:solidFill>
              </a:rPr>
              <a:t> de Consejos Locales del MJS.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CO" b="1" dirty="0" smtClean="0">
                <a:solidFill>
                  <a:schemeClr val="tx1"/>
                </a:solidFill>
              </a:rPr>
              <a:t>Encuentro Nacional de Animadores Juveniles Comunitarios.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CO" b="1" dirty="0" smtClean="0">
                <a:solidFill>
                  <a:schemeClr val="tx1"/>
                </a:solidFill>
              </a:rPr>
              <a:t>Campamento Vocacional Bicentenario.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CO" b="1" dirty="0" smtClean="0">
                <a:solidFill>
                  <a:schemeClr val="tx1"/>
                </a:solidFill>
              </a:rPr>
              <a:t>II Encuentro Nacional del MJS (3 inspectorías SDB-FMA)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CO" b="1" dirty="0" smtClean="0">
                <a:solidFill>
                  <a:schemeClr val="tx1"/>
                </a:solidFill>
              </a:rPr>
              <a:t>Campo Bosco Mundial Turín.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CO" b="1" dirty="0" smtClean="0">
                <a:solidFill>
                  <a:schemeClr val="tx1"/>
                </a:solidFill>
              </a:rPr>
              <a:t>Campo Bosco ( primaria)</a:t>
            </a:r>
          </a:p>
          <a:p>
            <a:pPr marL="285750" indent="-285750" algn="just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 algn="just">
              <a:buBlip>
                <a:blip r:embed="rId3"/>
              </a:buBlip>
            </a:pPr>
            <a:r>
              <a:rPr lang="es-CO" b="1" dirty="0" smtClean="0">
                <a:solidFill>
                  <a:schemeClr val="tx1"/>
                </a:solidFill>
              </a:rPr>
              <a:t>Animadores Adultos del MJS se responsabilizarán de la formación de los consejos locales de las instituciones.</a:t>
            </a:r>
          </a:p>
          <a:p>
            <a:pPr marL="285750" indent="-285750" algn="just">
              <a:buBlip>
                <a:blip r:embed="rId3"/>
              </a:buBlip>
            </a:pPr>
            <a:r>
              <a:rPr lang="es-CO" b="1" dirty="0" smtClean="0">
                <a:solidFill>
                  <a:schemeClr val="tx1"/>
                </a:solidFill>
              </a:rPr>
              <a:t>Seguimos apostándole a la formación humana, cristiana y salesiana de los jóvenes del Consejo </a:t>
            </a:r>
            <a:r>
              <a:rPr lang="es-CO" b="1" dirty="0" err="1" smtClean="0">
                <a:solidFill>
                  <a:schemeClr val="tx1"/>
                </a:solidFill>
              </a:rPr>
              <a:t>Inspectorial</a:t>
            </a:r>
            <a:r>
              <a:rPr lang="es-CO" b="1" dirty="0" smtClean="0">
                <a:solidFill>
                  <a:schemeClr val="tx1"/>
                </a:solidFill>
              </a:rPr>
              <a:t>.</a:t>
            </a:r>
          </a:p>
          <a:p>
            <a:endParaRPr lang="es-CO" b="1" dirty="0" smtClean="0">
              <a:solidFill>
                <a:schemeClr val="tx1"/>
              </a:solidFill>
            </a:endParaRPr>
          </a:p>
          <a:p>
            <a:endParaRPr lang="es-CO" b="1" dirty="0" smtClean="0">
              <a:solidFill>
                <a:schemeClr val="tx1"/>
              </a:solidFill>
            </a:endParaRPr>
          </a:p>
          <a:p>
            <a:endParaRPr lang="es-CO" b="1" dirty="0" smtClean="0">
              <a:solidFill>
                <a:schemeClr val="tx1"/>
              </a:solidFill>
            </a:endParaRPr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algn="ctr"/>
            <a:endParaRPr lang="es-CO" dirty="0" smtClean="0"/>
          </a:p>
        </p:txBody>
      </p:sp>
      <p:sp>
        <p:nvSpPr>
          <p:cNvPr id="2" name="1 Rectángulo redondeado"/>
          <p:cNvSpPr/>
          <p:nvPr/>
        </p:nvSpPr>
        <p:spPr>
          <a:xfrm>
            <a:off x="899592" y="764704"/>
            <a:ext cx="7056784" cy="792088"/>
          </a:xfrm>
          <a:prstGeom prst="roundRect">
            <a:avLst/>
          </a:prstGeom>
          <a:solidFill>
            <a:srgbClr val="D1E32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EN CLIMA DE BICENTENARIO</a:t>
            </a:r>
            <a:endParaRPr lang="es-CO" sz="3600" b="1" dirty="0">
              <a:solidFill>
                <a:schemeClr val="tx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859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Llamada con línea 1 (borde y barra de énfasis)"/>
          <p:cNvSpPr/>
          <p:nvPr/>
        </p:nvSpPr>
        <p:spPr>
          <a:xfrm>
            <a:off x="1475656" y="1916832"/>
            <a:ext cx="6336704" cy="2592288"/>
          </a:xfrm>
          <a:prstGeom prst="accentBorderCallout1">
            <a:avLst>
              <a:gd name="adj1" fmla="val 17901"/>
              <a:gd name="adj2" fmla="val -7287"/>
              <a:gd name="adj3" fmla="val -21699"/>
              <a:gd name="adj4" fmla="val 3620"/>
            </a:avLst>
          </a:prstGeom>
          <a:solidFill>
            <a:srgbClr val="D1E32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endParaRPr lang="es-CO" b="1" dirty="0" smtClean="0">
              <a:solidFill>
                <a:schemeClr val="tx1"/>
              </a:solidFill>
            </a:endParaRPr>
          </a:p>
          <a:p>
            <a:pPr marL="285750" indent="-285750">
              <a:buBlip>
                <a:blip r:embed="rId2"/>
              </a:buBlip>
            </a:pPr>
            <a:endParaRPr lang="es-CO" b="1" dirty="0">
              <a:solidFill>
                <a:schemeClr val="tx1"/>
              </a:solidFill>
            </a:endParaRPr>
          </a:p>
          <a:p>
            <a:pPr algn="just"/>
            <a:endParaRPr lang="es-CO" b="1" dirty="0" smtClean="0">
              <a:solidFill>
                <a:schemeClr val="tx1"/>
              </a:solidFill>
            </a:endParaRPr>
          </a:p>
          <a:p>
            <a:endParaRPr lang="es-CO" b="1" dirty="0" smtClean="0">
              <a:solidFill>
                <a:schemeClr val="tx1"/>
              </a:solidFill>
            </a:endParaRPr>
          </a:p>
          <a:p>
            <a:endParaRPr lang="es-CO" b="1" dirty="0" smtClean="0">
              <a:solidFill>
                <a:schemeClr val="tx1"/>
              </a:solidFill>
            </a:endParaRPr>
          </a:p>
          <a:p>
            <a:endParaRPr lang="es-CO" b="1" dirty="0" smtClean="0">
              <a:solidFill>
                <a:schemeClr val="tx1"/>
              </a:solidFill>
            </a:endParaRPr>
          </a:p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algn="ctr"/>
            <a:endParaRPr lang="es-CO" dirty="0"/>
          </a:p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algn="ctr"/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marL="285750" indent="-285750" algn="ctr">
              <a:buBlip>
                <a:blip r:embed="rId2"/>
              </a:buBlip>
            </a:pPr>
            <a:endParaRPr lang="es-CO" dirty="0" smtClean="0"/>
          </a:p>
          <a:p>
            <a:pPr marL="285750" indent="-285750" algn="ctr">
              <a:buBlip>
                <a:blip r:embed="rId2"/>
              </a:buBlip>
            </a:pPr>
            <a:endParaRPr lang="es-CO" dirty="0"/>
          </a:p>
          <a:p>
            <a:pPr algn="ctr"/>
            <a:endParaRPr lang="es-CO" dirty="0" smtClean="0"/>
          </a:p>
        </p:txBody>
      </p:sp>
      <p:sp>
        <p:nvSpPr>
          <p:cNvPr id="6" name="5 Rectángulo redondeado"/>
          <p:cNvSpPr/>
          <p:nvPr/>
        </p:nvSpPr>
        <p:spPr>
          <a:xfrm>
            <a:off x="899592" y="764704"/>
            <a:ext cx="7056784" cy="792088"/>
          </a:xfrm>
          <a:prstGeom prst="roundRect">
            <a:avLst/>
          </a:prstGeom>
          <a:solidFill>
            <a:srgbClr val="D1E32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SE CELEBRARA EL BICENTENARIO</a:t>
            </a:r>
            <a:endParaRPr lang="es-CO" sz="3600" b="1" dirty="0">
              <a:solidFill>
                <a:schemeClr val="tx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691680" y="2106722"/>
            <a:ext cx="58326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Blip>
                <a:blip r:embed="rId3"/>
              </a:buBlip>
            </a:pPr>
            <a:endParaRPr lang="es-CO" b="1" dirty="0"/>
          </a:p>
          <a:p>
            <a:pPr marL="285750" indent="-285750" algn="just">
              <a:buBlip>
                <a:blip r:embed="rId4"/>
              </a:buBlip>
            </a:pPr>
            <a:r>
              <a:rPr lang="es-CO" b="1" dirty="0"/>
              <a:t>Álbum de las 120 máximas de Don </a:t>
            </a:r>
            <a:r>
              <a:rPr lang="es-CO" b="1" dirty="0" smtClean="0"/>
              <a:t>Bosco</a:t>
            </a:r>
          </a:p>
          <a:p>
            <a:pPr marL="285750" indent="-285750" algn="just">
              <a:buBlip>
                <a:blip r:embed="rId4"/>
              </a:buBlip>
            </a:pPr>
            <a:endParaRPr lang="es-CO" b="1" dirty="0"/>
          </a:p>
          <a:p>
            <a:pPr marL="285750" indent="-285750" algn="just">
              <a:buBlip>
                <a:blip r:embed="rId4"/>
              </a:buBlip>
            </a:pPr>
            <a:r>
              <a:rPr lang="es-CO" b="1" dirty="0" smtClean="0"/>
              <a:t>Separata mensual sobre 10 temas </a:t>
            </a:r>
            <a:r>
              <a:rPr lang="es-CO" b="1" dirty="0"/>
              <a:t>relacionados con la Misión de Don Bosco para los docentes de las comunidades educativas y demás </a:t>
            </a:r>
            <a:r>
              <a:rPr lang="es-CO" b="1" dirty="0" smtClean="0"/>
              <a:t>miembros </a:t>
            </a:r>
            <a:r>
              <a:rPr lang="es-CO" b="1" dirty="0"/>
              <a:t>de la Familia Salesiana.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280666" y="4797152"/>
            <a:ext cx="66757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dirty="0" smtClean="0">
                <a:ln w="1905"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Muchas gracias hermanas</a:t>
            </a:r>
          </a:p>
          <a:p>
            <a:pPr algn="ctr"/>
            <a:r>
              <a:rPr lang="es-ES" sz="2400" cap="none" spc="0" dirty="0" smtClean="0">
                <a:ln w="1905"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Por lo que cada una es y aporta a la animación conjunta de la Pastoral Juvenil</a:t>
            </a:r>
            <a:endParaRPr lang="es-ES" sz="2400" cap="none" spc="0" dirty="0">
              <a:ln w="1905">
                <a:solidFill>
                  <a:schemeClr val="tx1"/>
                </a:solidFill>
              </a:ln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055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110</TotalTime>
  <Words>248</Words>
  <Application>Microsoft Office PowerPoint</Application>
  <PresentationFormat>Presentación en pantalla (4:3)</PresentationFormat>
  <Paragraphs>85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Chincheta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 J S</dc:creator>
  <cp:lastModifiedBy>F J S</cp:lastModifiedBy>
  <cp:revision>12</cp:revision>
  <dcterms:created xsi:type="dcterms:W3CDTF">2014-11-02T16:01:15Z</dcterms:created>
  <dcterms:modified xsi:type="dcterms:W3CDTF">2014-12-06T16:54:54Z</dcterms:modified>
</cp:coreProperties>
</file>