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</p:sldMasterIdLst>
  <p:sldIdLst>
    <p:sldId id="262" r:id="rId2"/>
    <p:sldId id="263" r:id="rId3"/>
    <p:sldId id="257" r:id="rId4"/>
    <p:sldId id="259" r:id="rId5"/>
    <p:sldId id="261" r:id="rId6"/>
    <p:sldId id="265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4387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60055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89830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20844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97950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98796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88982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63552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92426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4656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5130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0907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714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3514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017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81294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33692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A0F7E96-2A09-4E0A-89FE-E92733CA4EEB}" type="datetimeFigureOut">
              <a:rPr lang="es-CO" smtClean="0"/>
              <a:t>14/01/2016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6DB3AF-FE3B-4185-8114-C96DF80F8F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6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  <p:sldLayoutId id="2147483944" r:id="rId17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1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63740" y="555495"/>
            <a:ext cx="608152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de la propuesta pastoral: </a:t>
            </a:r>
            <a:endParaRPr lang="es-CO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CO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CO" sz="2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CO" sz="20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 Pastoral es concebida como la idea fuerza que dinamiza la acción educativa-pastoral de las comunidades educativas. Por otra parte, es  el vínculo de comunión pastoral entre las inspectorías FMA y SDB de la Colombia </a:t>
            </a:r>
            <a:r>
              <a:rPr lang="es-CO" sz="2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salesiana</a:t>
            </a:r>
          </a:p>
          <a:p>
            <a:pPr algn="ctr"/>
            <a:endParaRPr lang="es-CO" sz="2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C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el año 2016 el horizonte pastoral está enmarcado en estos acontecimientos</a:t>
            </a:r>
            <a:r>
              <a:rPr lang="es-CO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es-CO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 de la misericordia.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es-CO" sz="20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Strenna</a:t>
            </a:r>
            <a:r>
              <a:rPr lang="es-CO" sz="20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Rector Mayor: </a:t>
            </a:r>
            <a:r>
              <a:rPr lang="es-CO" sz="2000" b="1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¡CON JESÚS, recorramos juntos la aventura del Espíritu!</a:t>
            </a:r>
            <a:endParaRPr lang="es-CO" sz="2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Jornada mundial de la juventud, Cracovia 2016</a:t>
            </a:r>
            <a:r>
              <a:rPr lang="es-CO" sz="2000" b="1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"Bienaventurados los misericordiosos, porque ellos alcanzarán misericordia"</a:t>
            </a:r>
            <a:endParaRPr lang="es-CO" sz="20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0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02" b="23077"/>
          <a:stretch/>
        </p:blipFill>
        <p:spPr>
          <a:xfrm>
            <a:off x="6791434" y="0"/>
            <a:ext cx="5436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065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o"/>
          <p:cNvGrpSpPr/>
          <p:nvPr/>
        </p:nvGrpSpPr>
        <p:grpSpPr>
          <a:xfrm>
            <a:off x="801617" y="540198"/>
            <a:ext cx="10606651" cy="5631739"/>
            <a:chOff x="0" y="0"/>
            <a:chExt cx="6172200" cy="3409950"/>
          </a:xfrm>
        </p:grpSpPr>
        <p:pic>
          <p:nvPicPr>
            <p:cNvPr id="3" name="0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5" t="6307" r="12431" b="5684"/>
            <a:stretch/>
          </p:blipFill>
          <p:spPr bwMode="auto">
            <a:xfrm>
              <a:off x="1514475" y="114300"/>
              <a:ext cx="4657725" cy="32956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" name="0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28825" cy="3409950"/>
            </a:xfrm>
            <a:prstGeom prst="rect">
              <a:avLst/>
            </a:prstGeom>
          </p:spPr>
        </p:pic>
        <p:sp>
          <p:nvSpPr>
            <p:cNvPr id="5" name="9 Cuadro de texto"/>
            <p:cNvSpPr txBox="1"/>
            <p:nvPr/>
          </p:nvSpPr>
          <p:spPr>
            <a:xfrm>
              <a:off x="1979826" y="400050"/>
              <a:ext cx="4038600" cy="270010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" sz="2800" b="1" dirty="0">
                  <a:effectLst/>
                  <a:ea typeface="Arial" panose="020B0604020202020204" pitchFamily="34" charset="0"/>
                  <a:cs typeface="Arial" panose="020B0604020202020204" pitchFamily="34" charset="0"/>
                </a:rPr>
                <a:t>TEXTOS QUE ILUMINAN:</a:t>
              </a:r>
              <a:endParaRPr lang="es-CO" sz="2000" dirty="0">
                <a:effectLst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s-CO" sz="1900" b="1" dirty="0">
                  <a:effectLst/>
                  <a:ea typeface="Arial" panose="020B0604020202020204" pitchFamily="34" charset="0"/>
                </a:rPr>
                <a:t>La pregunta que queremos nos movilice el año entrante es: </a:t>
              </a:r>
              <a:r>
                <a:rPr lang="es-CO" sz="1900" b="1" i="1" dirty="0">
                  <a:effectLst/>
                  <a:ea typeface="Arial" panose="020B0604020202020204" pitchFamily="34" charset="0"/>
                </a:rPr>
                <a:t>¿De quién me puedo hacer prójimo?</a:t>
              </a:r>
              <a:r>
                <a:rPr lang="es-CO" sz="1900" b="1" dirty="0">
                  <a:effectLst/>
                  <a:ea typeface="Arial" panose="020B0604020202020204" pitchFamily="34" charset="0"/>
                </a:rPr>
                <a:t> Frente a lo cual nos podemos plantear tres textos que iluminarán nuestro trabajo pastoral: El texto del Buen Samaritano (</a:t>
              </a:r>
              <a:r>
                <a:rPr lang="es-CO" sz="1900" b="1" dirty="0" err="1">
                  <a:effectLst/>
                  <a:ea typeface="Arial" panose="020B0604020202020204" pitchFamily="34" charset="0"/>
                </a:rPr>
                <a:t>Lc</a:t>
              </a:r>
              <a:r>
                <a:rPr lang="es-CO" sz="1900" b="1" dirty="0">
                  <a:effectLst/>
                  <a:ea typeface="Arial" panose="020B0604020202020204" pitchFamily="34" charset="0"/>
                </a:rPr>
                <a:t> 10, 25-37), el texto de la bula </a:t>
              </a:r>
              <a:r>
                <a:rPr lang="es-CO" sz="1900" b="1" dirty="0" err="1">
                  <a:effectLst/>
                  <a:ea typeface="Arial" panose="020B0604020202020204" pitchFamily="34" charset="0"/>
                </a:rPr>
                <a:t>Misericordiae</a:t>
              </a:r>
              <a:r>
                <a:rPr lang="es-CO" sz="1900" b="1" dirty="0">
                  <a:effectLst/>
                  <a:ea typeface="Arial" panose="020B0604020202020204" pitchFamily="34" charset="0"/>
                </a:rPr>
                <a:t> </a:t>
              </a:r>
              <a:r>
                <a:rPr lang="es-CO" sz="1900" b="1" dirty="0" err="1">
                  <a:effectLst/>
                  <a:ea typeface="Arial" panose="020B0604020202020204" pitchFamily="34" charset="0"/>
                </a:rPr>
                <a:t>Vultus</a:t>
              </a:r>
              <a:r>
                <a:rPr lang="es-CO" sz="1900" b="1" dirty="0">
                  <a:effectLst/>
                  <a:ea typeface="Arial" panose="020B0604020202020204" pitchFamily="34" charset="0"/>
                </a:rPr>
                <a:t>, escrita para convocar el jubileo extraordinario de la misericordia y la cita bíblica: “</a:t>
              </a:r>
              <a:r>
                <a:rPr lang="es-CO" sz="1900" b="1" i="1" dirty="0">
                  <a:effectLst/>
                  <a:ea typeface="Arial" panose="020B0604020202020204" pitchFamily="34" charset="0"/>
                </a:rPr>
                <a:t>Bienaventurados los misericordiosos, porque ellos alcanzarán misericordia» </a:t>
              </a:r>
              <a:r>
                <a:rPr lang="es-CO" sz="1900" b="1" dirty="0">
                  <a:effectLst/>
                  <a:ea typeface="Arial" panose="020B0604020202020204" pitchFamily="34" charset="0"/>
                </a:rPr>
                <a:t>(Mt 5,7) de la JMJ Cracovia 2016.</a:t>
              </a:r>
            </a:p>
            <a:p>
              <a:pPr algn="just">
                <a:spcAft>
                  <a:spcPts val="0"/>
                </a:spcAft>
              </a:pPr>
              <a:r>
                <a:rPr lang="es-ES" sz="2000" dirty="0">
                  <a:effectLst/>
                  <a:ea typeface="Arial" panose="020B0604020202020204" pitchFamily="34" charset="0"/>
                </a:rPr>
                <a:t> </a:t>
              </a:r>
              <a:endParaRPr lang="es-CO" sz="2400" dirty="0">
                <a:effectLst/>
                <a:ea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1260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1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557853" y="468935"/>
            <a:ext cx="11135401" cy="5620746"/>
            <a:chOff x="544406" y="321017"/>
            <a:chExt cx="11135401" cy="5620746"/>
          </a:xfrm>
        </p:grpSpPr>
        <p:sp>
          <p:nvSpPr>
            <p:cNvPr id="6" name="CuadroTexto 5"/>
            <p:cNvSpPr txBox="1"/>
            <p:nvPr/>
          </p:nvSpPr>
          <p:spPr>
            <a:xfrm>
              <a:off x="4426677" y="321017"/>
              <a:ext cx="4974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600" b="1" dirty="0" smtClean="0">
                  <a:solidFill>
                    <a:srgbClr val="FF0000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Significado del logo</a:t>
              </a:r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3329743" y="1097776"/>
              <a:ext cx="8350064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es-CO" sz="2400" b="1" i="1" dirty="0">
                  <a:solidFill>
                    <a:srgbClr val="FF0000"/>
                  </a:solidFill>
                </a:rPr>
                <a:t>LA CRUZ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: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es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la cruz de la XXXI edición de la JMJ que se llevará a cabo en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Cracovia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del 26 al 31 de julio, en el marco de la celebración del Año de la Misericordia.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Nos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recuerda el Amor Misericordioso de Dios, que “ </a:t>
              </a:r>
              <a:r>
                <a:rPr lang="es-CO" sz="2400" b="1" i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tanto amó al mundo que entregó a su </a:t>
              </a:r>
              <a:r>
                <a:rPr lang="es-CO" sz="2400" b="1" i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Hijo único para </a:t>
              </a:r>
              <a:r>
                <a:rPr lang="es-CO" sz="2400" b="1" i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que todo el que crea en Él no perezca sino que tenga vida eterna</a:t>
              </a:r>
              <a:r>
                <a:rPr lang="es-CO" sz="2400" b="1" i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"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(</a:t>
              </a:r>
              <a:r>
                <a:rPr lang="es-CO" sz="2400" b="1" dirty="0" err="1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Jn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3, 16).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 </a:t>
              </a:r>
              <a:endParaRPr lang="es-CO" sz="2400" b="1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544406" y="4002771"/>
              <a:ext cx="1113540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lvl="0" algn="just">
                <a:defRPr sz="2800" b="1" i="1"/>
              </a:lvl1pPr>
            </a:lstStyle>
            <a:p>
              <a:r>
                <a:rPr lang="es-CO" sz="2400" i="0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</a:t>
              </a:r>
              <a:r>
                <a:rPr lang="es-CO" sz="2400" i="0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cruz es el recuerdo de la misericordia del Padre hacia nosotros y del amor de Cristo, quien dio la vida por sus amigos (</a:t>
              </a:r>
              <a:r>
                <a:rPr lang="es-CO" sz="2400" i="0" dirty="0" err="1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Jn</a:t>
              </a:r>
              <a:r>
                <a:rPr lang="es-CO" sz="2400" i="0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15, 13).  Con la CRUZ queremos decirle SÍ A CRISTO y comprometernos a que la chispa del amor misericordioso que Él ha encendido en nuestros corazones se convierta en fuego que transforme también el corazón de otros jóvenes.</a:t>
              </a:r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53" y="272214"/>
            <a:ext cx="2676372" cy="41169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8822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1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58272" y="473649"/>
            <a:ext cx="11481251" cy="5905638"/>
            <a:chOff x="358272" y="515852"/>
            <a:chExt cx="11481251" cy="5905638"/>
          </a:xfrm>
        </p:grpSpPr>
        <p:sp>
          <p:nvSpPr>
            <p:cNvPr id="2" name="CuadroTexto 1"/>
            <p:cNvSpPr txBox="1"/>
            <p:nvPr/>
          </p:nvSpPr>
          <p:spPr>
            <a:xfrm>
              <a:off x="2487707" y="515852"/>
              <a:ext cx="935181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es-CO" sz="2400" b="1" i="1" dirty="0">
                  <a:solidFill>
                    <a:srgbClr val="FF0000"/>
                  </a:solidFill>
                </a:rPr>
                <a:t>EL JOVEN Y EL CORAZÓN</a:t>
              </a:r>
              <a:r>
                <a:rPr lang="es-CO" sz="2400" dirty="0">
                  <a:solidFill>
                    <a:srgbClr val="FF0000"/>
                  </a:solidFill>
                </a:rPr>
                <a:t>: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La silueta del joven surge de la misma Cruz de Cristo y nos está invitando a mirar la cruz como la fuente de verdadera VIDA pero también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a que sea el mismo joven se convierta en defensor de la vida y de la paz en los diferentes ambientes en que interactúa.  </a:t>
              </a: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358272" y="4851830"/>
              <a:ext cx="11481251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Con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la silueta del joven y el corazón queremos decirle SÍ A LA DEFENSA DE LA VIDA Y DE LA PAZ y convertirnos en auténticos misioneros de la Misericordia, </a:t>
              </a:r>
              <a:r>
                <a:rPr lang="es-CO" sz="2400" b="1" i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única vía que abre el corazón a la esperanza de ser amados no obstante el límite de nuestro pecado.</a:t>
              </a:r>
              <a:endParaRPr lang="es-CO" sz="2400" b="1" dirty="0">
                <a:solidFill>
                  <a:schemeClr val="bg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" name="Rectángulo 3"/>
            <p:cNvSpPr/>
            <p:nvPr/>
          </p:nvSpPr>
          <p:spPr>
            <a:xfrm>
              <a:off x="2463547" y="2607904"/>
              <a:ext cx="9375976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La Misericordia no es una palabra abstracta, tiene un rostro y se hace real en las obras de misericordia, en la justicia y la paz; por ello, requiere de continua conversión (simbolizada por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la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espiral que rodea la silueta del joven), especialmente cuando estamos ante la dignidad de la persona humana. </a:t>
              </a: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2" y="157679"/>
            <a:ext cx="2629328" cy="434701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17317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2273123" y="236844"/>
            <a:ext cx="9771901" cy="3179440"/>
            <a:chOff x="1640191" y="871435"/>
            <a:chExt cx="9771901" cy="3179440"/>
          </a:xfrm>
        </p:grpSpPr>
        <p:sp>
          <p:nvSpPr>
            <p:cNvPr id="2" name="Rectángulo 1"/>
            <p:cNvSpPr/>
            <p:nvPr/>
          </p:nvSpPr>
          <p:spPr>
            <a:xfrm>
              <a:off x="1660102" y="871435"/>
              <a:ext cx="9751990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CO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</a:t>
              </a:r>
              <a:r>
                <a:rPr lang="es-CO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PALOMA QUE SIMBOLIZA EL ESPIRITU SANTO</a:t>
              </a:r>
              <a:r>
                <a:rPr lang="es-CO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nos recordará que transitar por los senderos de la Misericordia requiere vivir la aventura de dejarse guiar por el Espíritu; que es ante todo, camino de INTERORIDAD que se expresa en el cultivo de la dimensión comunitaria de la FE y la dimensión fraterna de la VIDA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.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 </a:t>
              </a:r>
            </a:p>
          </p:txBody>
        </p:sp>
        <p:sp>
          <p:nvSpPr>
            <p:cNvPr id="6" name="Rectángulo 5"/>
            <p:cNvSpPr/>
            <p:nvPr/>
          </p:nvSpPr>
          <p:spPr>
            <a:xfrm>
              <a:off x="1640191" y="3219878"/>
              <a:ext cx="950824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CO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TRES CIRCULOS</a:t>
              </a:r>
              <a:r>
                <a:rPr lang="es-CO" sz="2400" b="1" dirty="0">
                  <a:solidFill>
                    <a:srgbClr val="FF0000"/>
                  </a:solidFill>
                </a:rPr>
                <a:t>: 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Representan las tres etapas en las que, pedagógicamente, se trabajará la Propuesta Pastoral </a:t>
              </a:r>
              <a:r>
                <a:rPr lang="es-CO" sz="24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2016</a:t>
              </a:r>
              <a:r>
                <a:rPr lang="es-CO" sz="2400" b="1" dirty="0">
                  <a:solidFill>
                    <a:schemeClr val="bg1">
                      <a:lumMod val="95000"/>
                      <a:lumOff val="5000"/>
                    </a:schemeClr>
                  </a:solidFill>
                </a:rPr>
                <a:t>:</a:t>
              </a:r>
            </a:p>
          </p:txBody>
        </p:sp>
      </p:grpSp>
      <p:sp>
        <p:nvSpPr>
          <p:cNvPr id="12" name="Rectángulo 11"/>
          <p:cNvSpPr/>
          <p:nvPr/>
        </p:nvSpPr>
        <p:spPr>
          <a:xfrm rot="21163892">
            <a:off x="883469" y="4186858"/>
            <a:ext cx="3652710" cy="14937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>
                <a:gd name="adj" fmla="val 35612"/>
              </a:avLst>
            </a:prstTxWarp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ETAPAS</a:t>
            </a:r>
            <a:endParaRPr lang="es-ES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21" y="390457"/>
            <a:ext cx="1820702" cy="2348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8" name="Elipse 7"/>
          <p:cNvSpPr/>
          <p:nvPr/>
        </p:nvSpPr>
        <p:spPr>
          <a:xfrm>
            <a:off x="365760" y="3599015"/>
            <a:ext cx="562708" cy="53457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lipse 12"/>
          <p:cNvSpPr/>
          <p:nvPr/>
        </p:nvSpPr>
        <p:spPr>
          <a:xfrm>
            <a:off x="928467" y="3108980"/>
            <a:ext cx="434305" cy="49003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lipse 13"/>
          <p:cNvSpPr/>
          <p:nvPr/>
        </p:nvSpPr>
        <p:spPr>
          <a:xfrm rot="430388">
            <a:off x="1592560" y="2907672"/>
            <a:ext cx="375139" cy="35421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0" name="Grupo 19"/>
          <p:cNvGrpSpPr/>
          <p:nvPr/>
        </p:nvGrpSpPr>
        <p:grpSpPr>
          <a:xfrm>
            <a:off x="5050301" y="3416284"/>
            <a:ext cx="6386732" cy="3321509"/>
            <a:chOff x="5050301" y="3416284"/>
            <a:chExt cx="6386732" cy="3321509"/>
          </a:xfrm>
        </p:grpSpPr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0301" y="3416284"/>
              <a:ext cx="6386732" cy="332150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CuadroTexto 18"/>
            <p:cNvSpPr txBox="1"/>
            <p:nvPr/>
          </p:nvSpPr>
          <p:spPr>
            <a:xfrm>
              <a:off x="6167493" y="3866301"/>
              <a:ext cx="5008099" cy="2457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s-CO" sz="2000" b="1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1- Yo digo sí: </a:t>
              </a:r>
              <a:r>
                <a:rPr lang="es-CO" sz="20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 </a:t>
              </a:r>
              <a:r>
                <a:rPr lang="es-CO" sz="2000" b="1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decido por Cristo</a:t>
              </a:r>
            </a:p>
            <a:p>
              <a:pPr algn="ctr">
                <a:lnSpc>
                  <a:spcPct val="200000"/>
                </a:lnSpc>
              </a:pPr>
              <a:r>
                <a:rPr lang="es-CO" sz="2000" b="1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2- Yo digo sí: </a:t>
              </a:r>
              <a:r>
                <a:rPr lang="es-CO" sz="20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Construyo </a:t>
              </a:r>
              <a:r>
                <a:rPr lang="es-CO" sz="2000" b="1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Iglesia</a:t>
              </a:r>
            </a:p>
            <a:p>
              <a:pPr algn="ctr">
                <a:lnSpc>
                  <a:spcPct val="200000"/>
                </a:lnSpc>
              </a:pPr>
              <a:r>
                <a:rPr lang="es-CO" sz="2000" b="1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3- Yo digo sí: </a:t>
              </a:r>
              <a:r>
                <a:rPr lang="es-CO" sz="2000" b="1" dirty="0" smtClean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Defiendo </a:t>
              </a:r>
              <a:r>
                <a:rPr lang="es-CO" sz="2000" b="1" dirty="0">
                  <a:solidFill>
                    <a:schemeClr val="bg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vida y la PAZ</a:t>
              </a:r>
            </a:p>
            <a:p>
              <a:pPr>
                <a:lnSpc>
                  <a:spcPct val="200000"/>
                </a:lnSpc>
              </a:pPr>
              <a:endParaRPr lang="es-CO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944466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1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28739" y="3219086"/>
            <a:ext cx="6975446" cy="341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CO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lang="es-CO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Jubileo tiene que ser un momento favorable para proponer nuevamente la Confesión como tema central de la pastoral, de modo que se comprenda su belleza y eficacia</a:t>
            </a:r>
            <a:r>
              <a:rPr lang="es-CO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es-CO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Berlin Sans FB" panose="020E0602020502020306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s-CO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ACTITUD BASICA</a:t>
            </a:r>
            <a:r>
              <a:rPr lang="es-CO" sz="2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CO" sz="2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PERDON</a:t>
            </a:r>
            <a:endParaRPr lang="es-CO" sz="2000" dirty="0">
              <a:solidFill>
                <a:schemeClr val="bg1">
                  <a:lumMod val="95000"/>
                  <a:lumOff val="5000"/>
                </a:schemeClr>
              </a:solidFill>
              <a:effectLst/>
              <a:latin typeface="Berlin Sans FB" panose="020E0602020502020306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53" y="1828800"/>
            <a:ext cx="3993912" cy="5029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85" y="4538782"/>
            <a:ext cx="2484232" cy="1906967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393894" y="281353"/>
            <a:ext cx="3108961" cy="2812479"/>
            <a:chOff x="393894" y="281353"/>
            <a:chExt cx="3995225" cy="3474725"/>
          </a:xfrm>
        </p:grpSpPr>
        <p:sp>
          <p:nvSpPr>
            <p:cNvPr id="9" name="Elipse 8"/>
            <p:cNvSpPr/>
            <p:nvPr/>
          </p:nvSpPr>
          <p:spPr>
            <a:xfrm>
              <a:off x="534571" y="281353"/>
              <a:ext cx="3474721" cy="34747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4870" b="82305" l="4099" r="48268">
                          <a14:foregroundMark x1="23499" y1="14870" x2="23499" y2="14870"/>
                          <a14:foregroundMark x1="45381" y1="71747" x2="45381" y2="71747"/>
                          <a14:foregroundMark x1="41282" y1="80520" x2="41282" y2="80520"/>
                          <a14:foregroundMark x1="4157" y1="61413" x2="4157" y2="61413"/>
                          <a14:foregroundMark x1="27194" y1="77770" x2="15647" y2="22900"/>
                          <a14:foregroundMark x1="11374" y1="35019" x2="20727" y2="34721"/>
                          <a14:foregroundMark x1="13684" y1="44833" x2="13684" y2="44833"/>
                          <a14:foregroundMark x1="12125" y1="47063" x2="12125" y2="47063"/>
                          <a14:foregroundMark x1="15473" y1="46022" x2="15473" y2="46022"/>
                          <a14:foregroundMark x1="12702" y1="48848" x2="14492" y2="43792"/>
                          <a14:foregroundMark x1="21940" y1="47584" x2="24076" y2="57398"/>
                          <a14:foregroundMark x1="20323" y1="55836" x2="20323" y2="55836"/>
                          <a14:foregroundMark x1="19400" y1="51822" x2="19400" y2="51822"/>
                          <a14:foregroundMark x1="24076" y1="68699" x2="24076" y2="68699"/>
                          <a14:foregroundMark x1="20727" y1="77249" x2="27771" y2="76283"/>
                          <a14:foregroundMark x1="29734" y1="82305" x2="26963" y2="68699"/>
                          <a14:foregroundMark x1="23095" y1="81041" x2="23095" y2="81041"/>
                          <a14:foregroundMark x1="15242" y1="73011" x2="15242" y2="73011"/>
                          <a14:foregroundMark x1="10970" y1="68922" x2="10970" y2="68922"/>
                          <a14:foregroundMark x1="15647" y1="47063" x2="15647" y2="47063"/>
                          <a14:foregroundMark x1="18418" y1="53383" x2="18418" y2="533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4" t="10573" r="51319" b="13930"/>
            <a:stretch/>
          </p:blipFill>
          <p:spPr>
            <a:xfrm rot="5400000">
              <a:off x="731518" y="98476"/>
              <a:ext cx="3319978" cy="399522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CuadroTexto 10"/>
          <p:cNvSpPr txBox="1"/>
          <p:nvPr/>
        </p:nvSpPr>
        <p:spPr>
          <a:xfrm>
            <a:off x="3316757" y="527913"/>
            <a:ext cx="65204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EXPERIENCIA SIGNIFICATIVA</a:t>
            </a:r>
            <a:r>
              <a:rPr lang="es-CO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:</a:t>
            </a:r>
          </a:p>
          <a:p>
            <a:pPr algn="ctr"/>
            <a:r>
              <a:rPr lang="es-CO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 </a:t>
            </a:r>
            <a:r>
              <a:rPr lang="es-CO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Vivir el Sacramento de la Reconciliación como “</a:t>
            </a:r>
            <a:r>
              <a:rPr lang="es-CO" sz="2800" i="1" dirty="0">
                <a:solidFill>
                  <a:schemeClr val="bg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Encuentro con la Misericordia de Dios, que transforma la vida</a:t>
            </a:r>
            <a:r>
              <a:rPr lang="es-CO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Berlin Sans FB" panose="020E0602020502020306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s-CO" sz="2400" dirty="0">
              <a:solidFill>
                <a:schemeClr val="bg1">
                  <a:lumMod val="95000"/>
                  <a:lumOff val="5000"/>
                </a:schemeClr>
              </a:solidFill>
              <a:latin typeface="Berlin Sans FB" panose="020E0602020502020306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769743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025"/>
            <a:ext cx="4965895" cy="627229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 t="17620" r="52882" b="15942"/>
          <a:stretch/>
        </p:blipFill>
        <p:spPr>
          <a:xfrm rot="6402066">
            <a:off x="8207376" y="3328319"/>
            <a:ext cx="3376250" cy="3376247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Rectángulo 1"/>
          <p:cNvSpPr/>
          <p:nvPr/>
        </p:nvSpPr>
        <p:spPr>
          <a:xfrm>
            <a:off x="3657600" y="182880"/>
            <a:ext cx="8339946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Experiencia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significativa</a:t>
            </a:r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2400" b="1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CELEBRACIÓN DEL MES DE MAYO</a:t>
            </a:r>
            <a:endParaRPr lang="es-CO" sz="20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este año santo nuestra mirada se dirige de manera especial a María, la Madre de la Misericordia. Su dulzura nos acompaña, para que todo podamos redescubrir la alegría de la ternura de dios y celebrarla como iglesia.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Iglesia se entiende la familia (iglesia doméstica), la comunidad (parroquia) y la Iglesia universal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donde toda la Iglesia ora y celebra la MISERICORDIA de 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Dios.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ACTITUD BASICA: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CELEBRAR LA FE EN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COMUNIDAD</a:t>
            </a:r>
            <a:endParaRPr lang="es-CO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262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368" y="3411716"/>
            <a:ext cx="3273538" cy="34462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135678" y="227144"/>
            <a:ext cx="116852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Experiencia Significativa: </a:t>
            </a:r>
            <a:endParaRPr lang="es-CO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CO" sz="2000" b="1" dirty="0" smtClean="0">
                <a:solidFill>
                  <a:schemeClr val="bg1"/>
                </a:solidFill>
              </a:rPr>
              <a:t>Ser </a:t>
            </a:r>
            <a:r>
              <a:rPr lang="es-CO" sz="2000" b="1" dirty="0">
                <a:solidFill>
                  <a:schemeClr val="bg1"/>
                </a:solidFill>
              </a:rPr>
              <a:t>misioneros de la misericordia a través de gestos concretos que defiendan la vida y la paz</a:t>
            </a:r>
            <a:r>
              <a:rPr lang="es-CO" sz="20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CO" sz="2000" b="1" dirty="0">
              <a:solidFill>
                <a:schemeClr val="bg1"/>
              </a:solidFill>
            </a:endParaRPr>
          </a:p>
          <a:p>
            <a:pPr algn="just"/>
            <a:r>
              <a:rPr lang="es-CO" sz="2000" b="1" dirty="0" smtClean="0">
                <a:solidFill>
                  <a:schemeClr val="bg1"/>
                </a:solidFill>
              </a:rPr>
              <a:t>La misericordia </a:t>
            </a:r>
            <a:r>
              <a:rPr lang="es-CO" sz="2000" b="1" dirty="0">
                <a:solidFill>
                  <a:schemeClr val="bg1"/>
                </a:solidFill>
              </a:rPr>
              <a:t>no se agota nunca porque encuentra siempre personas que dan testimonio concreto de ella en la vida cotidiana; por ello en esta etapa estamos invitados a dejarnos interpelar por las situaciones más vulnerables que existen en nuestros contextos y como jóvenes discípulos misioneros dar una aporte concreto a la defensa de la vida y de la paz. No olvidemos que Jesús se identifica con quien tiene hambre, sed, está desnudo y es extranjero, con el que está enfermo y en la cárcel, con quien en presa de la duda o está afligido y necesita ayuda y consuelo… es ésta la invitación que el Papa nos hace precisamente en este gran Jubileo: </a:t>
            </a:r>
            <a:r>
              <a:rPr lang="es-CO" sz="2000" b="1" dirty="0">
                <a:solidFill>
                  <a:srgbClr val="FF0000"/>
                </a:solidFill>
              </a:rPr>
              <a:t>ser Misioneros de la Misericordia.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513" r="50341" b="17842"/>
          <a:stretch/>
        </p:blipFill>
        <p:spPr>
          <a:xfrm rot="5701315">
            <a:off x="503290" y="3690382"/>
            <a:ext cx="2981571" cy="31070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Llamada de nube 7"/>
          <p:cNvSpPr/>
          <p:nvPr/>
        </p:nvSpPr>
        <p:spPr>
          <a:xfrm>
            <a:off x="4789755" y="4083731"/>
            <a:ext cx="3757612" cy="2102254"/>
          </a:xfrm>
          <a:prstGeom prst="cloudCallout">
            <a:avLst>
              <a:gd name="adj1" fmla="val 73843"/>
              <a:gd name="adj2" fmla="val -4352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/>
          <p:cNvSpPr txBox="1"/>
          <p:nvPr/>
        </p:nvSpPr>
        <p:spPr>
          <a:xfrm>
            <a:off x="4889767" y="46044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ACTITUD BASICA</a:t>
            </a:r>
          </a:p>
          <a:p>
            <a:pPr algn="ctr"/>
            <a:r>
              <a:rPr lang="es-CO" sz="2400" b="1" dirty="0" smtClean="0">
                <a:solidFill>
                  <a:schemeClr val="bg1"/>
                </a:solidFill>
              </a:rPr>
              <a:t>Caridad Efectiva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7683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151</TotalTime>
  <Words>916</Words>
  <Application>Microsoft Office PowerPoint</Application>
  <PresentationFormat>Panorámica</PresentationFormat>
  <Paragraphs>42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Berlin Sans FB</vt:lpstr>
      <vt:lpstr>Calibri</vt:lpstr>
      <vt:lpstr>Century Gothic</vt:lpstr>
      <vt:lpstr>Times New Roman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Olga Lucía Vélez Ciro</dc:creator>
  <cp:lastModifiedBy>Lenovo</cp:lastModifiedBy>
  <cp:revision>14</cp:revision>
  <dcterms:created xsi:type="dcterms:W3CDTF">2016-01-13T01:41:12Z</dcterms:created>
  <dcterms:modified xsi:type="dcterms:W3CDTF">2016-01-15T02:26:25Z</dcterms:modified>
</cp:coreProperties>
</file>