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sldIdLst>
    <p:sldId id="259" r:id="rId2"/>
    <p:sldId id="268" r:id="rId3"/>
    <p:sldId id="263" r:id="rId4"/>
    <p:sldId id="270" r:id="rId5"/>
    <p:sldId id="269" r:id="rId6"/>
    <p:sldId id="277" r:id="rId7"/>
    <p:sldId id="266" r:id="rId8"/>
    <p:sldId id="256" r:id="rId9"/>
    <p:sldId id="257" r:id="rId10"/>
    <p:sldId id="260" r:id="rId11"/>
    <p:sldId id="278" r:id="rId12"/>
    <p:sldId id="267" r:id="rId13"/>
    <p:sldId id="264" r:id="rId14"/>
    <p:sldId id="279" r:id="rId15"/>
    <p:sldId id="262" r:id="rId16"/>
    <p:sldId id="261" r:id="rId17"/>
    <p:sldId id="280" r:id="rId18"/>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434" autoAdjust="0"/>
  </p:normalViewPr>
  <p:slideViewPr>
    <p:cSldViewPr snapToGrid="0">
      <p:cViewPr varScale="1">
        <p:scale>
          <a:sx n="70" d="100"/>
          <a:sy n="70" d="100"/>
        </p:scale>
        <p:origin x="53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45E85E5E-2A5F-4950-8BED-F79527727D12}" type="datetimeFigureOut">
              <a:rPr lang="es-CO" smtClean="0"/>
              <a:t>12/01/2016</a:t>
            </a:fld>
            <a:endParaRPr lang="es-CO"/>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s-CO"/>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61962B6-086C-4263-B647-1D247A10D4C7}" type="slidenum">
              <a:rPr lang="es-CO" smtClean="0"/>
              <a:t>‹Nº›</a:t>
            </a:fld>
            <a:endParaRPr lang="es-CO"/>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4960005"/>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E85E5E-2A5F-4950-8BED-F79527727D12}" type="datetimeFigureOut">
              <a:rPr lang="es-CO" smtClean="0"/>
              <a:t>12/01/2016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61962B6-086C-4263-B647-1D247A10D4C7}" type="slidenum">
              <a:rPr lang="es-CO" smtClean="0"/>
              <a:t>‹Nº›</a:t>
            </a:fld>
            <a:endParaRPr lang="es-CO"/>
          </a:p>
        </p:txBody>
      </p:sp>
    </p:spTree>
    <p:extLst>
      <p:ext uri="{BB962C8B-B14F-4D97-AF65-F5344CB8AC3E}">
        <p14:creationId xmlns:p14="http://schemas.microsoft.com/office/powerpoint/2010/main" val="3019428886"/>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E85E5E-2A5F-4950-8BED-F79527727D12}" type="datetimeFigureOut">
              <a:rPr lang="es-CO" smtClean="0"/>
              <a:t>12/01/2016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61962B6-086C-4263-B647-1D247A10D4C7}" type="slidenum">
              <a:rPr lang="es-CO" smtClean="0"/>
              <a:t>‹Nº›</a:t>
            </a:fld>
            <a:endParaRPr lang="es-CO"/>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7621663"/>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5E85E5E-2A5F-4950-8BED-F79527727D12}" type="datetimeFigureOut">
              <a:rPr lang="es-CO" smtClean="0"/>
              <a:t>12/01/2016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761962B6-086C-4263-B647-1D247A10D4C7}" type="slidenum">
              <a:rPr lang="es-CO" smtClean="0"/>
              <a:t>‹Nº›</a:t>
            </a:fld>
            <a:endParaRPr lang="es-CO"/>
          </a:p>
        </p:txBody>
      </p:sp>
    </p:spTree>
    <p:extLst>
      <p:ext uri="{BB962C8B-B14F-4D97-AF65-F5344CB8AC3E}">
        <p14:creationId xmlns:p14="http://schemas.microsoft.com/office/powerpoint/2010/main" val="968964858"/>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5E85E5E-2A5F-4950-8BED-F79527727D12}" type="datetimeFigureOut">
              <a:rPr lang="es-CO" smtClean="0"/>
              <a:t>12/01/2016</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761962B6-086C-4263-B647-1D247A10D4C7}" type="slidenum">
              <a:rPr lang="es-CO" smtClean="0"/>
              <a:t>‹Nº›</a:t>
            </a:fld>
            <a:endParaRPr lang="es-CO"/>
          </a:p>
        </p:txBody>
      </p:sp>
    </p:spTree>
    <p:extLst>
      <p:ext uri="{BB962C8B-B14F-4D97-AF65-F5344CB8AC3E}">
        <p14:creationId xmlns:p14="http://schemas.microsoft.com/office/powerpoint/2010/main" val="2111320921"/>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5E85E5E-2A5F-4950-8BED-F79527727D12}" type="datetimeFigureOut">
              <a:rPr lang="es-CO" smtClean="0"/>
              <a:t>12/01/2016</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761962B6-086C-4263-B647-1D247A10D4C7}" type="slidenum">
              <a:rPr lang="es-CO" smtClean="0"/>
              <a:t>‹Nº›</a:t>
            </a:fld>
            <a:endParaRPr lang="es-CO"/>
          </a:p>
        </p:txBody>
      </p:sp>
    </p:spTree>
    <p:extLst>
      <p:ext uri="{BB962C8B-B14F-4D97-AF65-F5344CB8AC3E}">
        <p14:creationId xmlns:p14="http://schemas.microsoft.com/office/powerpoint/2010/main" val="1842616104"/>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E85E5E-2A5F-4950-8BED-F79527727D12}" type="datetimeFigureOut">
              <a:rPr lang="es-CO" smtClean="0"/>
              <a:t>12/01/2016</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761962B6-086C-4263-B647-1D247A10D4C7}" type="slidenum">
              <a:rPr lang="es-CO" smtClean="0"/>
              <a:t>‹Nº›</a:t>
            </a:fld>
            <a:endParaRPr lang="es-CO"/>
          </a:p>
        </p:txBody>
      </p:sp>
    </p:spTree>
    <p:extLst>
      <p:ext uri="{BB962C8B-B14F-4D97-AF65-F5344CB8AC3E}">
        <p14:creationId xmlns:p14="http://schemas.microsoft.com/office/powerpoint/2010/main" val="1429872283"/>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E85E5E-2A5F-4950-8BED-F79527727D12}" type="datetimeFigureOut">
              <a:rPr lang="es-CO" smtClean="0"/>
              <a:t>12/01/2016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761962B6-086C-4263-B647-1D247A10D4C7}" type="slidenum">
              <a:rPr lang="es-CO" smtClean="0"/>
              <a:t>‹Nº›</a:t>
            </a:fld>
            <a:endParaRPr lang="es-CO"/>
          </a:p>
        </p:txBody>
      </p:sp>
    </p:spTree>
    <p:extLst>
      <p:ext uri="{BB962C8B-B14F-4D97-AF65-F5344CB8AC3E}">
        <p14:creationId xmlns:p14="http://schemas.microsoft.com/office/powerpoint/2010/main" val="45753989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E85E5E-2A5F-4950-8BED-F79527727D12}" type="datetimeFigureOut">
              <a:rPr lang="es-CO" smtClean="0"/>
              <a:t>12/01/2016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761962B6-086C-4263-B647-1D247A10D4C7}" type="slidenum">
              <a:rPr lang="es-CO" smtClean="0"/>
              <a:t>‹Nº›</a:t>
            </a:fld>
            <a:endParaRPr lang="es-CO"/>
          </a:p>
        </p:txBody>
      </p:sp>
    </p:spTree>
    <p:extLst>
      <p:ext uri="{BB962C8B-B14F-4D97-AF65-F5344CB8AC3E}">
        <p14:creationId xmlns:p14="http://schemas.microsoft.com/office/powerpoint/2010/main" val="88161384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E85E5E-2A5F-4950-8BED-F79527727D12}" type="datetimeFigureOut">
              <a:rPr lang="es-CO" smtClean="0"/>
              <a:t>12/01/2016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61962B6-086C-4263-B647-1D247A10D4C7}" type="slidenum">
              <a:rPr lang="es-CO" smtClean="0"/>
              <a:t>‹Nº›</a:t>
            </a:fld>
            <a:endParaRPr lang="es-CO"/>
          </a:p>
        </p:txBody>
      </p:sp>
    </p:spTree>
    <p:extLst>
      <p:ext uri="{BB962C8B-B14F-4D97-AF65-F5344CB8AC3E}">
        <p14:creationId xmlns:p14="http://schemas.microsoft.com/office/powerpoint/2010/main" val="3631330155"/>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E85E5E-2A5F-4950-8BED-F79527727D12}" type="datetimeFigureOut">
              <a:rPr lang="es-CO" smtClean="0"/>
              <a:t>12/01/2016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61962B6-086C-4263-B647-1D247A10D4C7}" type="slidenum">
              <a:rPr lang="es-CO" smtClean="0"/>
              <a:t>‹Nº›</a:t>
            </a:fld>
            <a:endParaRPr lang="es-CO"/>
          </a:p>
        </p:txBody>
      </p:sp>
    </p:spTree>
    <p:extLst>
      <p:ext uri="{BB962C8B-B14F-4D97-AF65-F5344CB8AC3E}">
        <p14:creationId xmlns:p14="http://schemas.microsoft.com/office/powerpoint/2010/main" val="2276201714"/>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45E85E5E-2A5F-4950-8BED-F79527727D12}" type="datetimeFigureOut">
              <a:rPr lang="es-CO" smtClean="0"/>
              <a:t>12/01/2016</a:t>
            </a:fld>
            <a:endParaRPr lang="es-CO"/>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s-CO"/>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761962B6-086C-4263-B647-1D247A10D4C7}" type="slidenum">
              <a:rPr lang="es-CO" smtClean="0"/>
              <a:t>‹Nº›</a:t>
            </a:fld>
            <a:endParaRPr lang="es-CO"/>
          </a:p>
        </p:txBody>
      </p:sp>
    </p:spTree>
    <p:extLst>
      <p:ext uri="{BB962C8B-B14F-4D97-AF65-F5344CB8AC3E}">
        <p14:creationId xmlns:p14="http://schemas.microsoft.com/office/powerpoint/2010/main" val="44078435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ransition spd="slow">
    <p:wipe/>
  </p:transition>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82166" y="1367136"/>
            <a:ext cx="8361984" cy="3785652"/>
          </a:xfrm>
          <a:prstGeom prst="rect">
            <a:avLst/>
          </a:prstGeom>
          <a:noFill/>
        </p:spPr>
        <p:txBody>
          <a:bodyPr wrap="square" lIns="91440" tIns="45720" rIns="91440" bIns="45720">
            <a:spAutoFit/>
          </a:bodyPr>
          <a:lstStyle/>
          <a:p>
            <a:pPr algn="ctr"/>
            <a:r>
              <a:rPr lang="es-ES" sz="8000" b="0" cap="none" spc="0" dirty="0" smtClean="0">
                <a:ln w="0"/>
                <a:solidFill>
                  <a:schemeClr val="tx1"/>
                </a:solidFill>
                <a:effectLst>
                  <a:outerShdw blurRad="38100" dist="19050" dir="2700000" algn="tl" rotWithShape="0">
                    <a:schemeClr val="dk1">
                      <a:alpha val="40000"/>
                    </a:schemeClr>
                  </a:outerShdw>
                </a:effectLst>
              </a:rPr>
              <a:t>Acontecimientos</a:t>
            </a:r>
          </a:p>
          <a:p>
            <a:pPr algn="ctr"/>
            <a:endParaRPr lang="es-ES" sz="8000" dirty="0">
              <a:ln w="0"/>
              <a:effectLst>
                <a:outerShdw blurRad="38100" dist="19050" dir="2700000" algn="tl" rotWithShape="0">
                  <a:schemeClr val="dk1">
                    <a:alpha val="40000"/>
                  </a:schemeClr>
                </a:outerShdw>
              </a:effectLst>
            </a:endParaRPr>
          </a:p>
          <a:p>
            <a:pPr algn="ctr"/>
            <a:r>
              <a:rPr lang="es-ES" sz="8000" b="0" cap="none" spc="0" dirty="0" smtClean="0">
                <a:ln w="0"/>
                <a:solidFill>
                  <a:schemeClr val="tx1"/>
                </a:solidFill>
                <a:effectLst>
                  <a:outerShdw blurRad="38100" dist="19050" dir="2700000" algn="tl" rotWithShape="0">
                    <a:schemeClr val="dk1">
                      <a:alpha val="40000"/>
                    </a:schemeClr>
                  </a:outerShdw>
                </a:effectLst>
              </a:rPr>
              <a:t>2016</a:t>
            </a:r>
            <a:endParaRPr lang="es-ES" sz="8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57181045"/>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05284" y="2808895"/>
            <a:ext cx="10213176" cy="1323439"/>
          </a:xfrm>
          <a:prstGeom prst="rect">
            <a:avLst/>
          </a:prstGeom>
          <a:noFill/>
        </p:spPr>
        <p:txBody>
          <a:bodyPr wrap="square" lIns="91440" tIns="45720" rIns="91440" bIns="45720">
            <a:spAutoFit/>
          </a:bodyPr>
          <a:lstStyle/>
          <a:p>
            <a:pPr algn="ctr"/>
            <a:r>
              <a:rPr lang="es-ES" sz="8000" dirty="0" smtClean="0">
                <a:ln w="0"/>
                <a:effectLst>
                  <a:outerShdw blurRad="38100" dist="19050" dir="2700000" algn="tl" rotWithShape="0">
                    <a:schemeClr val="dk1">
                      <a:alpha val="40000"/>
                    </a:schemeClr>
                  </a:outerShdw>
                </a:effectLst>
              </a:rPr>
              <a:t>CONTEXTO </a:t>
            </a:r>
            <a:r>
              <a:rPr lang="es-ES" sz="8000" dirty="0" smtClean="0">
                <a:ln w="0"/>
                <a:effectLst>
                  <a:outerShdw blurRad="38100" dist="19050" dir="2700000" algn="tl" rotWithShape="0">
                    <a:schemeClr val="dk1">
                      <a:alpha val="40000"/>
                    </a:schemeClr>
                  </a:outerShdw>
                </a:effectLst>
              </a:rPr>
              <a:t>MUNDIAL</a:t>
            </a:r>
            <a:endParaRPr lang="es-ES" sz="8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34392925"/>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p:cNvGrpSpPr/>
          <p:nvPr/>
        </p:nvGrpSpPr>
        <p:grpSpPr>
          <a:xfrm>
            <a:off x="334082" y="357188"/>
            <a:ext cx="11372851" cy="5661245"/>
            <a:chOff x="334082" y="357188"/>
            <a:chExt cx="11372851" cy="5661245"/>
          </a:xfrm>
        </p:grpSpPr>
        <p:pic>
          <p:nvPicPr>
            <p:cNvPr id="6146" name="Picture 2" descr="http://www.fao.org/uploads/pics/IYoP2016-colour-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082" y="783970"/>
              <a:ext cx="7895517" cy="3802317"/>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975825" y="4857751"/>
              <a:ext cx="10344150" cy="1160682"/>
            </a:xfrm>
            <a:prstGeom prst="rect">
              <a:avLst/>
            </a:prstGeom>
            <a:noFill/>
          </p:spPr>
          <p:txBody>
            <a:bodyPr wrap="square" rtlCol="0">
              <a:prstTxWarp prst="textPlain">
                <a:avLst/>
              </a:prstTxWarp>
              <a:spAutoFit/>
            </a:bodyPr>
            <a:lstStyle/>
            <a:p>
              <a:pPr algn="ctr"/>
              <a:r>
                <a:rPr lang="es-CO" dirty="0" smtClean="0"/>
                <a:t>Lema:</a:t>
              </a:r>
            </a:p>
            <a:p>
              <a:pPr algn="ctr"/>
              <a:r>
                <a:rPr lang="es-CO" dirty="0" smtClean="0"/>
                <a:t>‘</a:t>
              </a:r>
              <a:r>
                <a:rPr lang="es-CO" dirty="0"/>
                <a:t>Semillas nutritivas para un futuro sostenible’</a:t>
              </a:r>
            </a:p>
          </p:txBody>
        </p:sp>
        <p:pic>
          <p:nvPicPr>
            <p:cNvPr id="6148" name="Picture 4" descr="https://encrypted-tbn0.gstatic.com/images?q=tbn:ANd9GcTLflwA-xm5r5bF1Az-HxvGF2JwasqS2kMUXKcEWbf3RJVLOH_a"/>
            <p:cNvPicPr>
              <a:picLocks noChangeAspect="1" noChangeArrowheads="1"/>
            </p:cNvPicPr>
            <p:nvPr/>
          </p:nvPicPr>
          <p:blipFill rotWithShape="1">
            <a:blip r:embed="rId3">
              <a:extLst>
                <a:ext uri="{28A0092B-C50C-407E-A947-70E740481C1C}">
                  <a14:useLocalDpi xmlns:a14="http://schemas.microsoft.com/office/drawing/2010/main" val="0"/>
                </a:ext>
              </a:extLst>
            </a:blip>
            <a:srcRect l="21707" r="23138"/>
            <a:stretch/>
          </p:blipFill>
          <p:spPr bwMode="auto">
            <a:xfrm>
              <a:off x="9786938" y="357188"/>
              <a:ext cx="1919995" cy="1854200"/>
            </a:xfrm>
            <a:prstGeom prst="ellipse">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0146344"/>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p:cNvGrpSpPr/>
          <p:nvPr/>
        </p:nvGrpSpPr>
        <p:grpSpPr>
          <a:xfrm>
            <a:off x="361528" y="330876"/>
            <a:ext cx="11296321" cy="6286703"/>
            <a:chOff x="361528" y="330876"/>
            <a:chExt cx="11296321" cy="6286703"/>
          </a:xfrm>
        </p:grpSpPr>
        <p:pic>
          <p:nvPicPr>
            <p:cNvPr id="1026" name="Picture 2" descr="https://encrypted-tbn3.gstatic.com/images?q=tbn:ANd9GcQ7tvTE_upy_Y7F9cic76aH5398JrS1hdFCUOrDII13fpIYXl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12455" y="1916171"/>
              <a:ext cx="21336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1becas.com/wp-content/uploads/2010/10/becas-unes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01300" y="360214"/>
              <a:ext cx="1256549" cy="954306"/>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upo 6"/>
            <p:cNvGrpSpPr/>
            <p:nvPr/>
          </p:nvGrpSpPr>
          <p:grpSpPr>
            <a:xfrm>
              <a:off x="8900662" y="3991728"/>
              <a:ext cx="2757187" cy="2488163"/>
              <a:chOff x="1321592" y="2521720"/>
              <a:chExt cx="4066023" cy="3879079"/>
            </a:xfrm>
          </p:grpSpPr>
          <p:pic>
            <p:nvPicPr>
              <p:cNvPr id="8" name="Imagen 7"/>
              <p:cNvPicPr>
                <a:picLocks noChangeAspect="1"/>
              </p:cNvPicPr>
              <p:nvPr/>
            </p:nvPicPr>
            <p:blipFill>
              <a:blip r:embed="rId4"/>
              <a:stretch>
                <a:fillRect/>
              </a:stretch>
            </p:blipFill>
            <p:spPr>
              <a:xfrm>
                <a:off x="1321592" y="2521720"/>
                <a:ext cx="4066023" cy="3879079"/>
              </a:xfrm>
              <a:prstGeom prst="rect">
                <a:avLst/>
              </a:prstGeom>
            </p:spPr>
          </p:pic>
          <p:sp>
            <p:nvSpPr>
              <p:cNvPr id="9" name="CuadroTexto 8"/>
              <p:cNvSpPr txBox="1"/>
              <p:nvPr/>
            </p:nvSpPr>
            <p:spPr>
              <a:xfrm>
                <a:off x="1743076" y="4575958"/>
                <a:ext cx="3100387" cy="310365"/>
              </a:xfrm>
              <a:prstGeom prst="rect">
                <a:avLst/>
              </a:prstGeom>
              <a:noFill/>
            </p:spPr>
            <p:txBody>
              <a:bodyPr wrap="square" rtlCol="0">
                <a:prstTxWarp prst="textPlain">
                  <a:avLst/>
                </a:prstTxWarp>
                <a:spAutoFit/>
              </a:bodyPr>
              <a:lstStyle/>
              <a:p>
                <a:r>
                  <a:rPr lang="es-CO" b="1" i="1" dirty="0" smtClean="0">
                    <a:latin typeface="Bookman Old Style" panose="02050604050505020204" pitchFamily="18" charset="0"/>
                  </a:rPr>
                  <a:t>entendimiento</a:t>
                </a:r>
                <a:endParaRPr lang="es-CO" b="1" i="1" dirty="0">
                  <a:latin typeface="Bookman Old Style" panose="02050604050505020204" pitchFamily="18" charset="0"/>
                </a:endParaRPr>
              </a:p>
            </p:txBody>
          </p:sp>
        </p:grpSp>
        <p:sp>
          <p:nvSpPr>
            <p:cNvPr id="10" name="CuadroTexto 9"/>
            <p:cNvSpPr txBox="1"/>
            <p:nvPr/>
          </p:nvSpPr>
          <p:spPr>
            <a:xfrm>
              <a:off x="418680" y="330876"/>
              <a:ext cx="8944727" cy="1160682"/>
            </a:xfrm>
            <a:prstGeom prst="rect">
              <a:avLst/>
            </a:prstGeom>
            <a:noFill/>
          </p:spPr>
          <p:txBody>
            <a:bodyPr wrap="square" rtlCol="0">
              <a:prstTxWarp prst="textPlain">
                <a:avLst/>
              </a:prstTxWarp>
              <a:spAutoFit/>
            </a:bodyPr>
            <a:lstStyle/>
            <a:p>
              <a:r>
                <a:rPr lang="es-CO" dirty="0" smtClean="0"/>
                <a:t>2016:</a:t>
              </a:r>
            </a:p>
            <a:p>
              <a:r>
                <a:rPr lang="es-CO" dirty="0" smtClean="0"/>
                <a:t>Año del entendimiento mundial</a:t>
              </a:r>
              <a:endParaRPr lang="es-CO" dirty="0"/>
            </a:p>
          </p:txBody>
        </p:sp>
        <p:sp>
          <p:nvSpPr>
            <p:cNvPr id="3" name="CuadroTexto 2"/>
            <p:cNvSpPr txBox="1"/>
            <p:nvPr/>
          </p:nvSpPr>
          <p:spPr>
            <a:xfrm>
              <a:off x="361528" y="1570043"/>
              <a:ext cx="8396229" cy="5047536"/>
            </a:xfrm>
            <a:prstGeom prst="rect">
              <a:avLst/>
            </a:prstGeom>
            <a:noFill/>
          </p:spPr>
          <p:txBody>
            <a:bodyPr wrap="square" rtlCol="0">
              <a:spAutoFit/>
            </a:bodyPr>
            <a:lstStyle/>
            <a:p>
              <a:pPr marL="342900" indent="-342900" algn="just">
                <a:buFont typeface="Arial" panose="020B0604020202020204" pitchFamily="34" charset="0"/>
                <a:buChar char="•"/>
              </a:pPr>
              <a:r>
                <a:rPr lang="es-CO" sz="2300" dirty="0" smtClean="0"/>
                <a:t>Trata </a:t>
              </a:r>
              <a:r>
                <a:rPr lang="es-CO" sz="2300" dirty="0"/>
                <a:t>de nuestra manera de vivir en un mundo cada vez más globalizado y de la transformación de la naturaleza desde la perspectiva de la sostenibilidad mundial, esto es, el objetivo que desea alcanzar en beneficio de las generaciones futuras</a:t>
              </a:r>
              <a:r>
                <a:rPr lang="es-CO" sz="2300" dirty="0" smtClean="0"/>
                <a:t>.</a:t>
              </a:r>
            </a:p>
            <a:p>
              <a:pPr marL="342900" indent="-342900" algn="just">
                <a:buFont typeface="Arial" panose="020B0604020202020204" pitchFamily="34" charset="0"/>
                <a:buChar char="•"/>
              </a:pPr>
              <a:r>
                <a:rPr lang="es-CO" sz="2300" dirty="0" smtClean="0"/>
                <a:t>Se </a:t>
              </a:r>
              <a:r>
                <a:rPr lang="es-CO" sz="2300" dirty="0"/>
                <a:t>centra en las prácticas cotidianas habituales para demostrar la doble raigambre global de la biofísica local y de las condiciones de vida socioculturales. Es particularmente acuciante la necesidad de tender puentes entre estos dos ámbitos de las prácticas cotidianas. </a:t>
              </a:r>
              <a:endParaRPr lang="es-CO" sz="2300" dirty="0" smtClean="0"/>
            </a:p>
            <a:p>
              <a:pPr marL="342900" indent="-342900" algn="just">
                <a:buFont typeface="Arial" panose="020B0604020202020204" pitchFamily="34" charset="0"/>
                <a:buChar char="•"/>
              </a:pPr>
              <a:r>
                <a:rPr lang="es-CO" sz="2300" dirty="0" smtClean="0"/>
                <a:t>Apunta </a:t>
              </a:r>
              <a:r>
                <a:rPr lang="es-CO" sz="2300" dirty="0"/>
                <a:t>a proporcionar una comprensión profunda aunque práctica de la manera en que todos los pueblos pueden convivir de manera más sostenible. Se hará hincapié en la elaboración de estrategias para proyectos locales específicos con un alcance mundial.</a:t>
              </a:r>
            </a:p>
          </p:txBody>
        </p:sp>
      </p:grpSp>
    </p:spTree>
    <p:extLst>
      <p:ext uri="{BB962C8B-B14F-4D97-AF65-F5344CB8AC3E}">
        <p14:creationId xmlns:p14="http://schemas.microsoft.com/office/powerpoint/2010/main" val="4180187765"/>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1762125" y="587828"/>
            <a:ext cx="8667750" cy="5377997"/>
            <a:chOff x="1762125" y="587828"/>
            <a:chExt cx="8667750" cy="5377997"/>
          </a:xfrm>
        </p:grpSpPr>
        <p:sp>
          <p:nvSpPr>
            <p:cNvPr id="2" name="Rectángulo 1"/>
            <p:cNvSpPr/>
            <p:nvPr/>
          </p:nvSpPr>
          <p:spPr>
            <a:xfrm>
              <a:off x="1762125" y="587828"/>
              <a:ext cx="8667750" cy="769441"/>
            </a:xfrm>
            <a:prstGeom prst="rect">
              <a:avLst/>
            </a:prstGeom>
            <a:noFill/>
          </p:spPr>
          <p:txBody>
            <a:bodyPr wrap="square" rtlCol="0">
              <a:spAutoFit/>
            </a:bodyPr>
            <a:lstStyle/>
            <a:p>
              <a:pPr algn="ctr"/>
              <a:r>
                <a:rPr lang="es-CO" sz="4400" dirty="0"/>
                <a:t>Juegos </a:t>
              </a:r>
              <a:r>
                <a:rPr lang="es-CO" sz="4400" dirty="0" smtClean="0"/>
                <a:t>Olímpicos Rio </a:t>
              </a:r>
              <a:r>
                <a:rPr lang="es-CO" sz="4400" dirty="0"/>
                <a:t>de </a:t>
              </a:r>
              <a:r>
                <a:rPr lang="es-CO" sz="4400" dirty="0" smtClean="0"/>
                <a:t>Janeiro</a:t>
              </a:r>
              <a:endParaRPr lang="es-CO" sz="4400" dirty="0"/>
            </a:p>
          </p:txBody>
        </p:sp>
        <p:pic>
          <p:nvPicPr>
            <p:cNvPr id="3074" name="Picture 2" descr="http://www.fanaticadadeportiva.com/wp-content/uploads/2015/08/aprobadas-las-sedes-para-rio-2016.jpg"/>
            <p:cNvPicPr>
              <a:picLocks noChangeAspect="1" noChangeArrowheads="1"/>
            </p:cNvPicPr>
            <p:nvPr/>
          </p:nvPicPr>
          <p:blipFill rotWithShape="1">
            <a:blip r:embed="rId2">
              <a:extLst>
                <a:ext uri="{28A0092B-C50C-407E-A947-70E740481C1C}">
                  <a14:useLocalDpi xmlns:a14="http://schemas.microsoft.com/office/drawing/2010/main" val="0"/>
                </a:ext>
              </a:extLst>
            </a:blip>
            <a:srcRect r="3793"/>
            <a:stretch/>
          </p:blipFill>
          <p:spPr bwMode="auto">
            <a:xfrm rot="20920372">
              <a:off x="2592661" y="2457450"/>
              <a:ext cx="7006676" cy="350837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37256470"/>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http://www.accioncultural.es/media/Default%20Files/activ/2015/cover/12/centenario%20cervantes%20web.jpg"/>
          <p:cNvPicPr/>
          <p:nvPr/>
        </p:nvPicPr>
        <p:blipFill>
          <a:blip r:embed="rId2">
            <a:biLevel thresh="50000"/>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723331" y="368491"/>
            <a:ext cx="10672550" cy="6100548"/>
          </a:xfrm>
          <a:prstGeom prst="rect">
            <a:avLst/>
          </a:prstGeom>
          <a:noFill/>
          <a:ln>
            <a:solidFill>
              <a:schemeClr val="tx1"/>
            </a:solidFill>
          </a:ln>
        </p:spPr>
      </p:pic>
    </p:spTree>
    <p:extLst>
      <p:ext uri="{BB962C8B-B14F-4D97-AF65-F5344CB8AC3E}">
        <p14:creationId xmlns:p14="http://schemas.microsoft.com/office/powerpoint/2010/main" val="1476592280"/>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38337" y="2930444"/>
            <a:ext cx="10098235" cy="1323439"/>
          </a:xfrm>
          <a:prstGeom prst="rect">
            <a:avLst/>
          </a:prstGeom>
          <a:noFill/>
        </p:spPr>
        <p:txBody>
          <a:bodyPr wrap="square" lIns="91440" tIns="45720" rIns="91440" bIns="45720">
            <a:spAutoFit/>
          </a:bodyPr>
          <a:lstStyle/>
          <a:p>
            <a:pPr algn="ctr"/>
            <a:r>
              <a:rPr lang="es-ES" sz="8000" b="0" cap="none" spc="0" dirty="0" smtClean="0">
                <a:ln w="0"/>
                <a:solidFill>
                  <a:schemeClr val="tx1"/>
                </a:solidFill>
                <a:effectLst>
                  <a:outerShdw blurRad="38100" dist="19050" dir="2700000" algn="tl" rotWithShape="0">
                    <a:schemeClr val="dk1">
                      <a:alpha val="40000"/>
                    </a:schemeClr>
                  </a:outerShdw>
                </a:effectLst>
              </a:rPr>
              <a:t>CONTEXTO ECLESIAL</a:t>
            </a:r>
            <a:endParaRPr lang="es-ES" sz="8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15501372"/>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o 5"/>
          <p:cNvGrpSpPr/>
          <p:nvPr/>
        </p:nvGrpSpPr>
        <p:grpSpPr>
          <a:xfrm>
            <a:off x="2030506" y="887506"/>
            <a:ext cx="7920319" cy="5239965"/>
            <a:chOff x="2655679" y="1488127"/>
            <a:chExt cx="7226860" cy="4591051"/>
          </a:xfrm>
        </p:grpSpPr>
        <p:pic>
          <p:nvPicPr>
            <p:cNvPr id="1026" name="Picture 2" descr="http://www.infovaticana.com/wp-content/uploads/2014/12/papa-francisco-paz.jpg"/>
            <p:cNvPicPr>
              <a:picLocks noChangeAspect="1" noChangeArrowheads="1"/>
            </p:cNvPicPr>
            <p:nvPr/>
          </p:nvPicPr>
          <p:blipFill rotWithShape="1">
            <a:blip r:embed="rId2">
              <a:extLst>
                <a:ext uri="{28A0092B-C50C-407E-A947-70E740481C1C}">
                  <a14:useLocalDpi xmlns:a14="http://schemas.microsoft.com/office/drawing/2010/main" val="0"/>
                </a:ext>
              </a:extLst>
            </a:blip>
            <a:srcRect r="4080"/>
            <a:stretch/>
          </p:blipFill>
          <p:spPr bwMode="auto">
            <a:xfrm>
              <a:off x="2655679" y="1488127"/>
              <a:ext cx="7226860" cy="4591051"/>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upo 4"/>
            <p:cNvGrpSpPr/>
            <p:nvPr/>
          </p:nvGrpSpPr>
          <p:grpSpPr>
            <a:xfrm>
              <a:off x="5771075" y="1736959"/>
              <a:ext cx="4022537" cy="1562843"/>
              <a:chOff x="6080357" y="1535253"/>
              <a:chExt cx="4022537" cy="1562843"/>
            </a:xfrm>
          </p:grpSpPr>
          <p:sp>
            <p:nvSpPr>
              <p:cNvPr id="4" name="CuadroTexto 3"/>
              <p:cNvSpPr txBox="1"/>
              <p:nvPr/>
            </p:nvSpPr>
            <p:spPr>
              <a:xfrm>
                <a:off x="6080357" y="1535253"/>
                <a:ext cx="4022537" cy="1294377"/>
              </a:xfrm>
              <a:prstGeom prst="rect">
                <a:avLst/>
              </a:prstGeom>
              <a:noFill/>
            </p:spPr>
            <p:txBody>
              <a:bodyPr wrap="square" rtlCol="0">
                <a:spAutoFit/>
              </a:bodyPr>
              <a:lstStyle/>
              <a:p>
                <a:pPr algn="ctr"/>
                <a:r>
                  <a:rPr lang="es-CO" b="1" dirty="0" smtClean="0">
                    <a:latin typeface="Mistral" panose="03090702030407020403" pitchFamily="66" charset="0"/>
                  </a:rPr>
                  <a:t>49° JORNADA MUNDIAL DE LA PAZ</a:t>
                </a:r>
              </a:p>
              <a:p>
                <a:pPr algn="ctr"/>
                <a:r>
                  <a:rPr lang="es-CO" dirty="0" smtClean="0">
                    <a:latin typeface="Mistral" panose="03090702030407020403" pitchFamily="66" charset="0"/>
                  </a:rPr>
                  <a:t>1 de Enero de 2016 </a:t>
                </a:r>
              </a:p>
              <a:p>
                <a:pPr algn="ctr"/>
                <a:endParaRPr lang="es-CO" dirty="0">
                  <a:latin typeface="Mistral" panose="03090702030407020403" pitchFamily="66" charset="0"/>
                </a:endParaRPr>
              </a:p>
              <a:p>
                <a:pPr algn="ctr"/>
                <a:r>
                  <a:rPr lang="es-CO" dirty="0" smtClean="0">
                    <a:latin typeface="Mistral" panose="03090702030407020403" pitchFamily="66" charset="0"/>
                  </a:rPr>
                  <a:t>“VENCE LA INDIFERENCIA Y CONQUISTA LA PAZ”.</a:t>
                </a:r>
              </a:p>
              <a:p>
                <a:pPr algn="ctr"/>
                <a:endParaRPr lang="es-CO" dirty="0">
                  <a:latin typeface="Mistral" panose="03090702030407020403" pitchFamily="66" charset="0"/>
                </a:endParaRPr>
              </a:p>
            </p:txBody>
          </p:sp>
          <p:pic>
            <p:nvPicPr>
              <p:cNvPr id="1028" name="Picture 4" descr="http://upload.wikimedia.org/wikipedia/commons/thumb/b/b6/FirmaPapaFrancisco.svg/740px-FirmaPapaFrancisco.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58829" y="2644304"/>
                <a:ext cx="1865592" cy="453792"/>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4057442505"/>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p:cNvGrpSpPr/>
          <p:nvPr/>
        </p:nvGrpSpPr>
        <p:grpSpPr>
          <a:xfrm>
            <a:off x="471488" y="281946"/>
            <a:ext cx="11456624" cy="6052188"/>
            <a:chOff x="471488" y="281946"/>
            <a:chExt cx="11456624" cy="6052188"/>
          </a:xfrm>
        </p:grpSpPr>
        <p:pic>
          <p:nvPicPr>
            <p:cNvPr id="1026" name="Picture 2" descr="http://4.bp.blogspot.com/-9UkaDrjbJZc/UX-xBAQbuAI/AAAAAAAAHyI/hrNA5WWdXWA/s1600/PAPA-FRANCISCO-I.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7036" b="18286"/>
            <a:stretch/>
          </p:blipFill>
          <p:spPr bwMode="auto">
            <a:xfrm>
              <a:off x="8809536" y="3075283"/>
              <a:ext cx="3118576" cy="3191768"/>
            </a:xfrm>
            <a:prstGeom prst="ellipse">
              <a:avLst/>
            </a:prstGeom>
            <a:noFill/>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2794499" y="2047946"/>
              <a:ext cx="7574325" cy="830997"/>
            </a:xfrm>
            <a:prstGeom prst="homePlate">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s-CO" sz="2400" dirty="0" smtClean="0"/>
                <a:t>“</a:t>
              </a:r>
              <a:r>
                <a:rPr lang="es-CO" sz="2400" i="1" dirty="0" err="1" smtClean="0"/>
                <a:t>Misericordiae</a:t>
              </a:r>
              <a:r>
                <a:rPr lang="es-CO" sz="2400" i="1" dirty="0" smtClean="0"/>
                <a:t> </a:t>
              </a:r>
              <a:r>
                <a:rPr lang="es-CO" sz="2400" i="1" dirty="0" err="1" smtClean="0"/>
                <a:t>Vultus</a:t>
              </a:r>
              <a:r>
                <a:rPr lang="es-CO" sz="2400" dirty="0" smtClean="0"/>
                <a:t>” – El rostro de la misericordia.  </a:t>
              </a:r>
            </a:p>
            <a:p>
              <a:r>
                <a:rPr lang="es-CO" sz="2400" dirty="0" smtClean="0"/>
                <a:t>Bula con la que convoca el año jubilar</a:t>
              </a:r>
              <a:endParaRPr lang="es-CO" sz="2400" dirty="0"/>
            </a:p>
          </p:txBody>
        </p:sp>
        <p:sp>
          <p:nvSpPr>
            <p:cNvPr id="18" name="CuadroTexto 17"/>
            <p:cNvSpPr txBox="1"/>
            <p:nvPr/>
          </p:nvSpPr>
          <p:spPr>
            <a:xfrm>
              <a:off x="471488" y="281946"/>
              <a:ext cx="11187112" cy="1569660"/>
            </a:xfrm>
            <a:prstGeom prst="rect">
              <a:avLst/>
            </a:prstGeom>
            <a:noFill/>
          </p:spPr>
          <p:txBody>
            <a:bodyPr wrap="square" rtlCol="0">
              <a:spAutoFit/>
            </a:bodyPr>
            <a:lstStyle/>
            <a:p>
              <a:pPr algn="ctr"/>
              <a:r>
                <a:rPr lang="es-CO" sz="3200" dirty="0" smtClean="0"/>
                <a:t>2016: AÑO SANTO EXTRAORDINARIO</a:t>
              </a:r>
            </a:p>
            <a:p>
              <a:pPr algn="ctr"/>
              <a:r>
                <a:rPr lang="es-CO" sz="3200" dirty="0" smtClean="0"/>
                <a:t>JUBILEO DE LA MISERICORDIA</a:t>
              </a:r>
            </a:p>
            <a:p>
              <a:pPr algn="ctr"/>
              <a:r>
                <a:rPr lang="es-CO" sz="3200" dirty="0" smtClean="0"/>
                <a:t>8 dic. 2015 a 20 nov. 2016</a:t>
              </a:r>
            </a:p>
          </p:txBody>
        </p:sp>
        <p:sp>
          <p:nvSpPr>
            <p:cNvPr id="17" name="CuadroTexto 16"/>
            <p:cNvSpPr txBox="1"/>
            <p:nvPr/>
          </p:nvSpPr>
          <p:spPr>
            <a:xfrm>
              <a:off x="471488" y="3194813"/>
              <a:ext cx="8382861" cy="3139321"/>
            </a:xfrm>
            <a:prstGeom prst="rect">
              <a:avLst/>
            </a:prstGeom>
            <a:noFill/>
          </p:spPr>
          <p:txBody>
            <a:bodyPr wrap="square" rtlCol="0">
              <a:spAutoFit/>
            </a:bodyPr>
            <a:lstStyle/>
            <a:p>
              <a:pPr algn="just"/>
              <a:r>
                <a:rPr lang="es-CO" sz="2200" dirty="0" smtClean="0"/>
                <a:t>He </a:t>
              </a:r>
              <a:r>
                <a:rPr lang="es-CO" sz="2200" dirty="0"/>
                <a:t>decidido convocar un Jubileo extraordinario que coloque en el centro la misericordia de Dios. Será un año santo de la Misericordia, lo queremos vivir a la luz de la palabra del Señor: 'Seamos misericordiosos como el Padre'. (...) Estoy convencido de que toda la Iglesia podrá encontrar en este Jubileo la alegría de redescubrir y hacer fecunda la misericordia de Dios, con la cual todos somos llamados a dar consuelo a cada hombre y cada mujer de nuestro tiempo. Lo confiamos a partir de ahora a la Madre de la Misericordia para que dirija a nosotros su mirada y vele en nuestro camino”.</a:t>
              </a:r>
            </a:p>
          </p:txBody>
        </p:sp>
        <p:pic>
          <p:nvPicPr>
            <p:cNvPr id="8" name="0 Imagen"/>
            <p:cNvPicPr/>
            <p:nvPr/>
          </p:nvPicPr>
          <p:blipFill>
            <a:blip r:embed="rId3">
              <a:extLst>
                <a:ext uri="{28A0092B-C50C-407E-A947-70E740481C1C}">
                  <a14:useLocalDpi xmlns:a14="http://schemas.microsoft.com/office/drawing/2010/main" val="0"/>
                </a:ext>
              </a:extLst>
            </a:blip>
            <a:stretch>
              <a:fillRect/>
            </a:stretch>
          </p:blipFill>
          <p:spPr>
            <a:xfrm>
              <a:off x="471488" y="360167"/>
              <a:ext cx="1585912" cy="2834646"/>
            </a:xfrm>
            <a:prstGeom prst="rect">
              <a:avLst/>
            </a:prstGeom>
          </p:spPr>
        </p:pic>
      </p:grpSp>
    </p:spTree>
    <p:extLst>
      <p:ext uri="{BB962C8B-B14F-4D97-AF65-F5344CB8AC3E}">
        <p14:creationId xmlns:p14="http://schemas.microsoft.com/office/powerpoint/2010/main" val="533617574"/>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p:cNvGrpSpPr/>
          <p:nvPr/>
        </p:nvGrpSpPr>
        <p:grpSpPr>
          <a:xfrm>
            <a:off x="242888" y="255915"/>
            <a:ext cx="11696779" cy="6369737"/>
            <a:chOff x="242888" y="255915"/>
            <a:chExt cx="11696779" cy="6369737"/>
          </a:xfrm>
        </p:grpSpPr>
        <p:pic>
          <p:nvPicPr>
            <p:cNvPr id="3" name="Imagen 2"/>
            <p:cNvPicPr>
              <a:picLocks noChangeAspect="1"/>
            </p:cNvPicPr>
            <p:nvPr/>
          </p:nvPicPr>
          <p:blipFill>
            <a:blip r:embed="rId2"/>
            <a:stretch>
              <a:fillRect/>
            </a:stretch>
          </p:blipFill>
          <p:spPr>
            <a:xfrm>
              <a:off x="242888" y="255915"/>
              <a:ext cx="11696779" cy="6369737"/>
            </a:xfrm>
            <a:prstGeom prst="rect">
              <a:avLst/>
            </a:prstGeom>
          </p:spPr>
        </p:pic>
        <p:pic>
          <p:nvPicPr>
            <p:cNvPr id="4" name="Imagen 3"/>
            <p:cNvPicPr>
              <a:picLocks noChangeAspect="1"/>
            </p:cNvPicPr>
            <p:nvPr/>
          </p:nvPicPr>
          <p:blipFill>
            <a:blip r:embed="rId3"/>
            <a:stretch>
              <a:fillRect/>
            </a:stretch>
          </p:blipFill>
          <p:spPr>
            <a:xfrm>
              <a:off x="242888" y="4672013"/>
              <a:ext cx="7286625" cy="1953639"/>
            </a:xfrm>
            <a:prstGeom prst="rect">
              <a:avLst/>
            </a:prstGeom>
          </p:spPr>
        </p:pic>
      </p:grpSp>
    </p:spTree>
    <p:extLst>
      <p:ext uri="{BB962C8B-B14F-4D97-AF65-F5344CB8AC3E}">
        <p14:creationId xmlns:p14="http://schemas.microsoft.com/office/powerpoint/2010/main" val="177102961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clrChange>
              <a:clrFrom>
                <a:srgbClr val="FFFFFF"/>
              </a:clrFrom>
              <a:clrTo>
                <a:srgbClr val="FFFFFF">
                  <a:alpha val="0"/>
                </a:srgbClr>
              </a:clrTo>
            </a:clrChange>
          </a:blip>
          <a:stretch>
            <a:fillRect/>
          </a:stretch>
        </p:blipFill>
        <p:spPr>
          <a:xfrm flipH="1">
            <a:off x="7915701" y="3191331"/>
            <a:ext cx="3979745" cy="3343344"/>
          </a:xfrm>
          <a:prstGeom prst="rect">
            <a:avLst/>
          </a:prstGeom>
        </p:spPr>
      </p:pic>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500" y="494941"/>
            <a:ext cx="7315201" cy="5919952"/>
          </a:xfrm>
          <a:prstGeom prst="rect">
            <a:avLst/>
          </a:prstGeom>
        </p:spPr>
      </p:pic>
      <p:pic>
        <p:nvPicPr>
          <p:cNvPr id="4" name="Imagen 3"/>
          <p:cNvPicPr>
            <a:picLocks noChangeAspect="1"/>
          </p:cNvPicPr>
          <p:nvPr/>
        </p:nvPicPr>
        <p:blipFill>
          <a:blip r:embed="rId4"/>
          <a:stretch>
            <a:fillRect/>
          </a:stretch>
        </p:blipFill>
        <p:spPr>
          <a:xfrm>
            <a:off x="9995983" y="918022"/>
            <a:ext cx="1782036" cy="1675053"/>
          </a:xfrm>
          <a:prstGeom prst="rect">
            <a:avLst/>
          </a:prstGeom>
        </p:spPr>
      </p:pic>
    </p:spTree>
    <p:extLst>
      <p:ext uri="{BB962C8B-B14F-4D97-AF65-F5344CB8AC3E}">
        <p14:creationId xmlns:p14="http://schemas.microsoft.com/office/powerpoint/2010/main" val="3893513060"/>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45911" y="2849837"/>
            <a:ext cx="11068334" cy="1323439"/>
          </a:xfrm>
          <a:prstGeom prst="rect">
            <a:avLst/>
          </a:prstGeom>
          <a:noFill/>
        </p:spPr>
        <p:txBody>
          <a:bodyPr wrap="square" lIns="91440" tIns="45720" rIns="91440" bIns="45720">
            <a:spAutoFit/>
          </a:bodyPr>
          <a:lstStyle/>
          <a:p>
            <a:pPr algn="ctr"/>
            <a:r>
              <a:rPr lang="es-ES" sz="8000" dirty="0" smtClean="0">
                <a:ln w="0"/>
                <a:effectLst>
                  <a:outerShdw blurRad="38100" dist="19050" dir="2700000" algn="tl" rotWithShape="0">
                    <a:schemeClr val="dk1">
                      <a:alpha val="40000"/>
                    </a:schemeClr>
                  </a:outerShdw>
                </a:effectLst>
              </a:rPr>
              <a:t>CONTEXTO </a:t>
            </a:r>
            <a:r>
              <a:rPr lang="es-ES" sz="8000" dirty="0" smtClean="0">
                <a:ln w="0"/>
                <a:effectLst>
                  <a:outerShdw blurRad="38100" dist="19050" dir="2700000" algn="tl" rotWithShape="0">
                    <a:schemeClr val="dk1">
                      <a:alpha val="40000"/>
                    </a:schemeClr>
                  </a:outerShdw>
                </a:effectLst>
              </a:rPr>
              <a:t>SALESIANO</a:t>
            </a:r>
            <a:endParaRPr lang="es-ES" sz="8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795656392"/>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p:cNvGrpSpPr/>
          <p:nvPr/>
        </p:nvGrpSpPr>
        <p:grpSpPr>
          <a:xfrm>
            <a:off x="241300" y="309282"/>
            <a:ext cx="11692388" cy="6291545"/>
            <a:chOff x="241300" y="309282"/>
            <a:chExt cx="11692388" cy="6291545"/>
          </a:xfrm>
        </p:grpSpPr>
        <p:sp>
          <p:nvSpPr>
            <p:cNvPr id="3" name="Rectángulo 2"/>
            <p:cNvSpPr/>
            <p:nvPr/>
          </p:nvSpPr>
          <p:spPr>
            <a:xfrm>
              <a:off x="241300" y="309282"/>
              <a:ext cx="11692388" cy="900953"/>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nvGrpSpPr>
            <p:cNvPr id="2" name="Grupo 1"/>
            <p:cNvGrpSpPr/>
            <p:nvPr/>
          </p:nvGrpSpPr>
          <p:grpSpPr>
            <a:xfrm>
              <a:off x="241300" y="457201"/>
              <a:ext cx="11692388" cy="6143626"/>
              <a:chOff x="241300" y="457201"/>
              <a:chExt cx="11692388" cy="6143626"/>
            </a:xfrm>
          </p:grpSpPr>
          <p:sp>
            <p:nvSpPr>
              <p:cNvPr id="4" name="Rectangle 3"/>
              <p:cNvSpPr>
                <a:spLocks noChangeArrowheads="1"/>
              </p:cNvSpPr>
              <p:nvPr/>
            </p:nvSpPr>
            <p:spPr bwMode="auto">
              <a:xfrm>
                <a:off x="8555840" y="457201"/>
                <a:ext cx="337784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O" altLang="es-CO" sz="4000" b="1" i="0" u="none" strike="noStrike" cap="none" normalizeH="0" baseline="0" dirty="0" err="1" smtClean="0">
                    <a:ln>
                      <a:noFill/>
                    </a:ln>
                    <a:solidFill>
                      <a:schemeClr val="bg1"/>
                    </a:solidFill>
                    <a:effectLst/>
                    <a:latin typeface="Arial" panose="020B0604020202020204" pitchFamily="34" charset="0"/>
                    <a:ea typeface="Arial" panose="020B0604020202020204" pitchFamily="34" charset="0"/>
                  </a:rPr>
                  <a:t>Strenna</a:t>
                </a:r>
                <a:r>
                  <a:rPr kumimoji="0" lang="es-CO" altLang="es-CO" sz="4000" b="1" i="0" u="none" strike="noStrike" cap="none" normalizeH="0" baseline="0" dirty="0" smtClean="0">
                    <a:ln>
                      <a:noFill/>
                    </a:ln>
                    <a:solidFill>
                      <a:schemeClr val="bg1"/>
                    </a:solidFill>
                    <a:effectLst/>
                    <a:latin typeface="Arial" panose="020B0604020202020204" pitchFamily="34" charset="0"/>
                    <a:ea typeface="Arial" panose="020B0604020202020204" pitchFamily="34" charset="0"/>
                  </a:rPr>
                  <a:t> 2016</a:t>
                </a:r>
                <a:endParaRPr kumimoji="0" lang="es-CO" altLang="es-CO" sz="4000" b="0" i="0" u="none" strike="noStrike" cap="none" normalizeH="0" baseline="0" dirty="0" smtClean="0">
                  <a:ln>
                    <a:noFill/>
                  </a:ln>
                  <a:solidFill>
                    <a:schemeClr val="bg1"/>
                  </a:solidFill>
                  <a:effectLst/>
                  <a:latin typeface="Arial" panose="020B0604020202020204" pitchFamily="34" charset="0"/>
                </a:endParaRPr>
              </a:p>
            </p:txBody>
          </p:sp>
          <p:pic>
            <p:nvPicPr>
              <p:cNvPr id="4098" name="Picture 2" descr="http://www.cooperadors.salesians.cat/wp-content/uploads/2015/09/Aguinaldo20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300" y="1165087"/>
                <a:ext cx="11692388" cy="5435740"/>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3836314606"/>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cstate="print">
            <a:extLst>
              <a:ext uri="{28A0092B-C50C-407E-A947-70E740481C1C}">
                <a14:useLocalDpi xmlns:a14="http://schemas.microsoft.com/office/drawing/2010/main" val="0"/>
              </a:ext>
            </a:extLst>
          </a:blip>
          <a:stretch>
            <a:fillRect/>
          </a:stretch>
        </p:blipFill>
        <p:spPr>
          <a:xfrm>
            <a:off x="519755" y="2895548"/>
            <a:ext cx="5611495" cy="3195955"/>
          </a:xfrm>
          <a:prstGeom prst="rect">
            <a:avLst/>
          </a:prstGeom>
        </p:spPr>
      </p:pic>
      <p:pic>
        <p:nvPicPr>
          <p:cNvPr id="3" name="Imagen 2"/>
          <p:cNvPicPr>
            <a:picLocks noChangeAspect="1"/>
          </p:cNvPicPr>
          <p:nvPr/>
        </p:nvPicPr>
        <p:blipFill rotWithShape="1">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a:off x="6387152" y="507189"/>
            <a:ext cx="5349922" cy="5729839"/>
          </a:xfrm>
          <a:prstGeom prst="rect">
            <a:avLst/>
          </a:prstGeom>
        </p:spPr>
      </p:pic>
      <p:sp>
        <p:nvSpPr>
          <p:cNvPr id="4" name="Rectangle 3"/>
          <p:cNvSpPr>
            <a:spLocks noChangeArrowheads="1"/>
          </p:cNvSpPr>
          <p:nvPr/>
        </p:nvSpPr>
        <p:spPr bwMode="auto">
          <a:xfrm rot="20512900">
            <a:off x="983162" y="703080"/>
            <a:ext cx="3759650" cy="1648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CurveUp">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O" altLang="es-CO" sz="4000" b="1" i="0" u="none" strike="noStrike" cap="none" normalizeH="0" baseline="0" dirty="0" smtClean="0">
                <a:ln>
                  <a:noFill/>
                </a:ln>
                <a:solidFill>
                  <a:srgbClr val="002060"/>
                </a:solidFill>
                <a:effectLst/>
                <a:latin typeface="Arial" panose="020B0604020202020204" pitchFamily="34" charset="0"/>
                <a:ea typeface="Arial" panose="020B0604020202020204" pitchFamily="34" charset="0"/>
              </a:rPr>
              <a:t>Contenido</a:t>
            </a:r>
            <a:endParaRPr kumimoji="0" lang="es-CO" altLang="es-CO" sz="4000" b="0" i="0" u="none" strike="noStrike" cap="none" normalizeH="0" baseline="0" dirty="0" smtClean="0">
              <a:ln>
                <a:noFill/>
              </a:ln>
              <a:solidFill>
                <a:srgbClr val="002060"/>
              </a:solidFill>
              <a:effectLst/>
              <a:latin typeface="Arial" panose="020B0604020202020204" pitchFamily="34" charset="0"/>
            </a:endParaRPr>
          </a:p>
        </p:txBody>
      </p:sp>
    </p:spTree>
    <p:extLst>
      <p:ext uri="{BB962C8B-B14F-4D97-AF65-F5344CB8AC3E}">
        <p14:creationId xmlns:p14="http://schemas.microsoft.com/office/powerpoint/2010/main" val="3994338734"/>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p:cNvGrpSpPr/>
          <p:nvPr/>
        </p:nvGrpSpPr>
        <p:grpSpPr>
          <a:xfrm>
            <a:off x="471488" y="281946"/>
            <a:ext cx="11187112" cy="5433189"/>
            <a:chOff x="471488" y="281946"/>
            <a:chExt cx="11187112" cy="5433189"/>
          </a:xfrm>
        </p:grpSpPr>
        <p:sp>
          <p:nvSpPr>
            <p:cNvPr id="6" name="CuadroTexto 5"/>
            <p:cNvSpPr txBox="1"/>
            <p:nvPr/>
          </p:nvSpPr>
          <p:spPr>
            <a:xfrm>
              <a:off x="471488" y="281946"/>
              <a:ext cx="11187112" cy="646331"/>
            </a:xfrm>
            <a:prstGeom prst="rect">
              <a:avLst/>
            </a:prstGeom>
            <a:noFill/>
          </p:spPr>
          <p:txBody>
            <a:bodyPr wrap="square" rtlCol="0">
              <a:spAutoFit/>
            </a:bodyPr>
            <a:lstStyle/>
            <a:p>
              <a:pPr algn="ctr"/>
              <a:r>
                <a:rPr lang="es-CO" sz="3600" b="1" dirty="0" smtClean="0"/>
                <a:t>PROPUESTA PASTORAL 2016</a:t>
              </a:r>
            </a:p>
          </p:txBody>
        </p:sp>
        <p:grpSp>
          <p:nvGrpSpPr>
            <p:cNvPr id="11" name="4 Grupo"/>
            <p:cNvGrpSpPr/>
            <p:nvPr/>
          </p:nvGrpSpPr>
          <p:grpSpPr>
            <a:xfrm>
              <a:off x="471488" y="1037943"/>
              <a:ext cx="5240056" cy="4629151"/>
              <a:chOff x="0" y="0"/>
              <a:chExt cx="2828925" cy="2390775"/>
            </a:xfrm>
          </p:grpSpPr>
          <p:pic>
            <p:nvPicPr>
              <p:cNvPr id="12" name="0 Imagen"/>
              <p:cNvPicPr>
                <a:picLocks noChangeAspect="1"/>
              </p:cNvPicPr>
              <p:nvPr/>
            </p:nvPicPr>
            <p:blipFill rotWithShape="1">
              <a:blip r:embed="rId2" cstate="print">
                <a:extLst>
                  <a:ext uri="{28A0092B-C50C-407E-A947-70E740481C1C}">
                    <a14:useLocalDpi xmlns:a14="http://schemas.microsoft.com/office/drawing/2010/main" val="0"/>
                  </a:ext>
                </a:extLst>
              </a:blip>
              <a:srcRect l="1700" t="1897" r="2041" b="2883"/>
              <a:stretch/>
            </p:blipFill>
            <p:spPr bwMode="auto">
              <a:xfrm>
                <a:off x="0" y="0"/>
                <a:ext cx="2695575" cy="2390775"/>
              </a:xfrm>
              <a:prstGeom prst="rect">
                <a:avLst/>
              </a:prstGeom>
              <a:ln>
                <a:noFill/>
              </a:ln>
              <a:extLst>
                <a:ext uri="{53640926-AAD7-44D8-BBD7-CCE9431645EC}">
                  <a14:shadowObscured xmlns:a14="http://schemas.microsoft.com/office/drawing/2010/main"/>
                </a:ext>
              </a:extLst>
            </p:spPr>
          </p:pic>
          <p:sp>
            <p:nvSpPr>
              <p:cNvPr id="13" name="3 Cuadro de texto"/>
              <p:cNvSpPr txBox="1"/>
              <p:nvPr/>
            </p:nvSpPr>
            <p:spPr>
              <a:xfrm>
                <a:off x="1609725" y="2085975"/>
                <a:ext cx="1219200" cy="257175"/>
              </a:xfrm>
              <a:prstGeom prst="rect">
                <a:avLst/>
              </a:prstGeom>
              <a:solidFill>
                <a:schemeClr val="bg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s-CO" sz="1100">
                    <a:effectLst/>
                    <a:ea typeface="Times New Roman" panose="02020603050405020304" pitchFamily="18" charset="0"/>
                    <a:cs typeface="Times New Roman" panose="02020603050405020304" pitchFamily="18" charset="0"/>
                  </a:rPr>
                  <a:t> </a:t>
                </a:r>
              </a:p>
            </p:txBody>
          </p:sp>
        </p:grpSp>
        <p:sp>
          <p:nvSpPr>
            <p:cNvPr id="10" name="CuadroTexto 9"/>
            <p:cNvSpPr txBox="1"/>
            <p:nvPr/>
          </p:nvSpPr>
          <p:spPr>
            <a:xfrm rot="20987181">
              <a:off x="4099122" y="3854072"/>
              <a:ext cx="7177682" cy="1861063"/>
            </a:xfrm>
            <a:prstGeom prst="rect">
              <a:avLst/>
            </a:prstGeom>
            <a:noFill/>
          </p:spPr>
          <p:txBody>
            <a:bodyPr wrap="square" rtlCol="0">
              <a:prstTxWarp prst="textCurveUp">
                <a:avLst/>
              </a:prstTxWarp>
              <a:spAutoFit/>
            </a:bodyPr>
            <a:lstStyle/>
            <a:p>
              <a:r>
                <a:rPr lang="es-CO" dirty="0" smtClean="0">
                  <a:ln w="0"/>
                  <a:effectLst>
                    <a:outerShdw blurRad="38100" dist="19050" dir="2700000" algn="tl" rotWithShape="0">
                      <a:schemeClr val="dk1">
                        <a:alpha val="40000"/>
                      </a:schemeClr>
                    </a:outerShdw>
                  </a:effectLst>
                </a:rPr>
                <a:t>¿De quién me puedo hacer prójimo?</a:t>
              </a:r>
              <a:endParaRPr lang="es-CO" dirty="0">
                <a:ln w="0"/>
                <a:effectLst>
                  <a:outerShdw blurRad="38100" dist="19050" dir="2700000" algn="tl" rotWithShape="0">
                    <a:schemeClr val="dk1">
                      <a:alpha val="40000"/>
                    </a:schemeClr>
                  </a:outerShdw>
                </a:effectLst>
              </a:endParaRPr>
            </a:p>
          </p:txBody>
        </p:sp>
        <p:sp>
          <p:nvSpPr>
            <p:cNvPr id="8" name="CuadroTexto 7"/>
            <p:cNvSpPr txBox="1"/>
            <p:nvPr/>
          </p:nvSpPr>
          <p:spPr>
            <a:xfrm>
              <a:off x="6686506" y="1454803"/>
              <a:ext cx="4426648" cy="156966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s-CO" sz="2400" dirty="0" smtClean="0"/>
                <a:t>ETAPAS:</a:t>
              </a:r>
            </a:p>
            <a:p>
              <a:r>
                <a:rPr lang="es-CO" sz="2400" dirty="0" smtClean="0"/>
                <a:t>1- Yo digo sí: Me decido por Cristo</a:t>
              </a:r>
            </a:p>
            <a:p>
              <a:r>
                <a:rPr lang="es-CO" sz="2400" dirty="0" smtClean="0"/>
                <a:t>2- Yo digo sí: Construyo la Iglesia</a:t>
              </a:r>
            </a:p>
            <a:p>
              <a:r>
                <a:rPr lang="es-CO" sz="2400" dirty="0" smtClean="0"/>
                <a:t>3- Yo digo sí: Defiendo la vida</a:t>
              </a:r>
              <a:endParaRPr lang="es-CO" sz="2400" dirty="0"/>
            </a:p>
          </p:txBody>
        </p:sp>
      </p:grpSp>
    </p:spTree>
    <p:extLst>
      <p:ext uri="{BB962C8B-B14F-4D97-AF65-F5344CB8AC3E}">
        <p14:creationId xmlns:p14="http://schemas.microsoft.com/office/powerpoint/2010/main" val="2481226694"/>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p:cNvGrpSpPr/>
          <p:nvPr/>
        </p:nvGrpSpPr>
        <p:grpSpPr>
          <a:xfrm>
            <a:off x="1083943" y="760632"/>
            <a:ext cx="10674669" cy="5339768"/>
            <a:chOff x="1083943" y="760632"/>
            <a:chExt cx="10674669" cy="5339768"/>
          </a:xfrm>
        </p:grpSpPr>
        <p:grpSp>
          <p:nvGrpSpPr>
            <p:cNvPr id="2" name="Grupo 1"/>
            <p:cNvGrpSpPr/>
            <p:nvPr/>
          </p:nvGrpSpPr>
          <p:grpSpPr>
            <a:xfrm>
              <a:off x="1083943" y="760632"/>
              <a:ext cx="10674669" cy="5339768"/>
              <a:chOff x="1083943" y="760632"/>
              <a:chExt cx="10674669" cy="5339768"/>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943" y="1960961"/>
                <a:ext cx="2845119" cy="413943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9" name="CuadroTexto 8"/>
              <p:cNvSpPr txBox="1"/>
              <p:nvPr/>
            </p:nvSpPr>
            <p:spPr>
              <a:xfrm>
                <a:off x="1343026" y="760632"/>
                <a:ext cx="9563100" cy="1200329"/>
              </a:xfrm>
              <a:prstGeom prst="rect">
                <a:avLst/>
              </a:prstGeom>
              <a:noFill/>
            </p:spPr>
            <p:txBody>
              <a:bodyPr wrap="square" rtlCol="0">
                <a:spAutoFit/>
              </a:bodyPr>
              <a:lstStyle/>
              <a:p>
                <a:pPr algn="ctr"/>
                <a:r>
                  <a:rPr lang="es-CO" sz="3600" dirty="0" smtClean="0"/>
                  <a:t>INICIO DEL SERVICIO COMO INSPECTORA</a:t>
                </a:r>
              </a:p>
              <a:p>
                <a:pPr algn="ctr"/>
                <a:r>
                  <a:rPr lang="es-CO" sz="3600" dirty="0" smtClean="0"/>
                  <a:t>2016 - 2021</a:t>
                </a:r>
                <a:endParaRPr lang="es-CO" sz="3600" dirty="0"/>
              </a:p>
            </p:txBody>
          </p:sp>
          <p:sp>
            <p:nvSpPr>
              <p:cNvPr id="10" name="CuadroTexto 9"/>
              <p:cNvSpPr txBox="1"/>
              <p:nvPr/>
            </p:nvSpPr>
            <p:spPr>
              <a:xfrm>
                <a:off x="4548186" y="2765664"/>
                <a:ext cx="7210426" cy="584775"/>
              </a:xfrm>
              <a:prstGeom prst="rect">
                <a:avLst/>
              </a:prstGeom>
              <a:noFill/>
            </p:spPr>
            <p:txBody>
              <a:bodyPr wrap="square" rtlCol="0">
                <a:spAutoFit/>
              </a:bodyPr>
              <a:lstStyle/>
              <a:p>
                <a:pPr algn="just"/>
                <a:r>
                  <a:rPr lang="es-CO" sz="3200" dirty="0" smtClean="0"/>
                  <a:t>SOR MARÍA MARLENY PATIÑO OSORIO</a:t>
                </a:r>
              </a:p>
            </p:txBody>
          </p:sp>
        </p:grpSp>
        <p:sp>
          <p:nvSpPr>
            <p:cNvPr id="5" name="CuadroTexto 4"/>
            <p:cNvSpPr txBox="1"/>
            <p:nvPr/>
          </p:nvSpPr>
          <p:spPr>
            <a:xfrm>
              <a:off x="4666130" y="4155142"/>
              <a:ext cx="6817658" cy="1569660"/>
            </a:xfrm>
            <a:prstGeom prst="rect">
              <a:avLst/>
            </a:prstGeom>
            <a:noFill/>
          </p:spPr>
          <p:txBody>
            <a:bodyPr wrap="square" rtlCol="0">
              <a:spAutoFit/>
            </a:bodyPr>
            <a:lstStyle/>
            <a:p>
              <a:pPr algn="just"/>
              <a:r>
                <a:rPr lang="es-CO" sz="2400" i="1" dirty="0" smtClean="0"/>
                <a:t>“Dios es amor.  Si nos amamos los unos a los otros, Dios permanece en nosotros y su amor ha llegado en nosotros a su plenitud”.</a:t>
              </a:r>
            </a:p>
            <a:p>
              <a:pPr algn="r"/>
              <a:r>
                <a:rPr lang="es-CO" sz="2400" i="1" dirty="0" smtClean="0"/>
                <a:t>1 </a:t>
              </a:r>
              <a:r>
                <a:rPr lang="es-CO" sz="2400" i="1" dirty="0" err="1" smtClean="0"/>
                <a:t>Jn</a:t>
              </a:r>
              <a:r>
                <a:rPr lang="es-CO" sz="2400" i="1" dirty="0" smtClean="0"/>
                <a:t>. 4,12</a:t>
              </a:r>
              <a:endParaRPr lang="es-CO" sz="2400" i="1" dirty="0"/>
            </a:p>
          </p:txBody>
        </p:sp>
      </p:grpSp>
    </p:spTree>
    <p:extLst>
      <p:ext uri="{BB962C8B-B14F-4D97-AF65-F5344CB8AC3E}">
        <p14:creationId xmlns:p14="http://schemas.microsoft.com/office/powerpoint/2010/main" val="1546510267"/>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clrChange>
              <a:clrFrom>
                <a:srgbClr val="FFFFFF"/>
              </a:clrFrom>
              <a:clrTo>
                <a:srgbClr val="FFFFFF">
                  <a:alpha val="0"/>
                </a:srgbClr>
              </a:clrTo>
            </a:clrChange>
          </a:blip>
          <a:srcRect l="26119" t="29386" r="25945" b="9421"/>
          <a:stretch/>
        </p:blipFill>
        <p:spPr>
          <a:xfrm>
            <a:off x="0" y="274209"/>
            <a:ext cx="8543499" cy="6249422"/>
          </a:xfrm>
          <a:prstGeom prst="rect">
            <a:avLst/>
          </a:prstGeom>
        </p:spPr>
      </p:pic>
      <p:pic>
        <p:nvPicPr>
          <p:cNvPr id="3" name="Imagen 2"/>
          <p:cNvPicPr>
            <a:picLocks noChangeAspect="1"/>
          </p:cNvPicPr>
          <p:nvPr/>
        </p:nvPicPr>
        <p:blipFill rotWithShape="1">
          <a:blip r:embed="rId3"/>
          <a:srcRect l="28427" t="33909" r="27728" b="21688"/>
          <a:stretch/>
        </p:blipFill>
        <p:spPr>
          <a:xfrm rot="642775">
            <a:off x="7373908" y="2751957"/>
            <a:ext cx="4424794" cy="2884385"/>
          </a:xfrm>
          <a:prstGeom prst="rect">
            <a:avLst/>
          </a:prstGeom>
          <a:ln>
            <a:solidFill>
              <a:schemeClr val="tx1"/>
            </a:solidFill>
          </a:ln>
        </p:spPr>
      </p:pic>
    </p:spTree>
    <p:extLst>
      <p:ext uri="{BB962C8B-B14F-4D97-AF65-F5344CB8AC3E}">
        <p14:creationId xmlns:p14="http://schemas.microsoft.com/office/powerpoint/2010/main" val="2171417076"/>
      </p:ext>
    </p:extLst>
  </p:cSld>
  <p:clrMapOvr>
    <a:masterClrMapping/>
  </p:clrMapOvr>
  <p:transition spd="slow">
    <p:wipe/>
  </p:transition>
</p:sld>
</file>

<file path=ppt/theme/theme1.xml><?xml version="1.0" encoding="utf-8"?>
<a:theme xmlns:a="http://schemas.openxmlformats.org/drawingml/2006/main" name="Base">
  <a:themeElements>
    <a:clrScheme name="Base">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e">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e">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Base</Template>
  <TotalTime>823</TotalTime>
  <Words>411</Words>
  <Application>Microsoft Office PowerPoint</Application>
  <PresentationFormat>Panorámica</PresentationFormat>
  <Paragraphs>39</Paragraphs>
  <Slides>17</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17</vt:i4>
      </vt:variant>
    </vt:vector>
  </HeadingPairs>
  <TitlesOfParts>
    <vt:vector size="23" baseType="lpstr">
      <vt:lpstr>Arial</vt:lpstr>
      <vt:lpstr>Bookman Old Style</vt:lpstr>
      <vt:lpstr>Corbel</vt:lpstr>
      <vt:lpstr>Mistral</vt:lpstr>
      <vt:lpstr>Times New Roman</vt:lpstr>
      <vt:lpstr>Base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Olga Lucía Vélez Ciro</dc:creator>
  <cp:lastModifiedBy>Olga Lucía Vélez Ciro</cp:lastModifiedBy>
  <cp:revision>48</cp:revision>
  <dcterms:created xsi:type="dcterms:W3CDTF">2015-01-22T01:31:53Z</dcterms:created>
  <dcterms:modified xsi:type="dcterms:W3CDTF">2016-01-13T01:39:03Z</dcterms:modified>
</cp:coreProperties>
</file>