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8" r:id="rId4"/>
    <p:sldId id="259" r:id="rId5"/>
    <p:sldId id="260" r:id="rId6"/>
    <p:sldId id="261" r:id="rId7"/>
    <p:sldId id="262" r:id="rId8"/>
    <p:sldId id="263" r:id="rId9"/>
    <p:sldId id="264" r:id="rId10"/>
    <p:sldId id="265" r:id="rId11"/>
    <p:sldId id="266" r:id="rId12"/>
    <p:sldId id="267" r:id="rId13"/>
    <p:sldId id="274"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7/2/2020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2982370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7/2/2020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967275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875F337D-3F02-4833-9E31-11C1109538D2}" type="datetimeFigureOut">
              <a:rPr lang="en-US" smtClean="0"/>
              <a:t>7/2/2020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58362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875F337D-3F02-4833-9E31-11C1109538D2}" type="datetimeFigureOut">
              <a:rPr lang="en-US" smtClean="0"/>
              <a:t>7/2/2020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54799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875F337D-3F02-4833-9E31-11C1109538D2}" type="datetimeFigureOut">
              <a:rPr lang="en-US" smtClean="0"/>
              <a:t>7/2/2020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589514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875F337D-3F02-4833-9E31-11C1109538D2}" type="datetimeFigureOut">
              <a:rPr lang="en-US" smtClean="0"/>
              <a:t>7/2/2020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42423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75F337D-3F02-4833-9E31-11C1109538D2}" type="datetimeFigureOut">
              <a:rPr lang="en-US" smtClean="0"/>
              <a:t>7/2/2020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635265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875F337D-3F02-4833-9E31-11C1109538D2}" type="datetimeFigureOut">
              <a:rPr lang="en-US" smtClean="0"/>
              <a:t>7/2/2020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2087005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875F337D-3F02-4833-9E31-11C1109538D2}" type="datetimeFigureOut">
              <a:rPr lang="en-US" smtClean="0"/>
              <a:t>7/2/2020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08256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7/2/2020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2086822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7/2/2020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36113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5F337D-3F02-4833-9E31-11C1109538D2}" type="datetimeFigureOut">
              <a:rPr lang="en-US" smtClean="0"/>
              <a:t>7/2/2020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F8CE8-BA7F-475D-9E1B-0CD8FBDAACA7}" type="slidenum">
              <a:rPr lang="en-US" smtClean="0"/>
              <a:t>‹Nº›</a:t>
            </a:fld>
            <a:endParaRPr lang="en-US"/>
          </a:p>
        </p:txBody>
      </p:sp>
    </p:spTree>
    <p:extLst>
      <p:ext uri="{BB962C8B-B14F-4D97-AF65-F5344CB8AC3E}">
        <p14:creationId xmlns:p14="http://schemas.microsoft.com/office/powerpoint/2010/main" val="160647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video" Target="https://www.youtube.com/embed/GR9ByYDzXfU" TargetMode="External"/><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video" Target="https://www.youtube.com/embed/LkK07aqlG48" TargetMode="External"/><Relationship Id="rId6" Type="http://schemas.openxmlformats.org/officeDocument/2006/relationships/image" Target="../media/image2.png"/><Relationship Id="rId5" Type="http://schemas.openxmlformats.org/officeDocument/2006/relationships/image" Target="../media/image18.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3325" y="-1592023"/>
            <a:ext cx="6069005" cy="8450023"/>
          </a:xfrm>
          <a:prstGeom prst="rect">
            <a:avLst/>
          </a:prstGeom>
        </p:spPr>
      </p:pic>
      <p:sp>
        <p:nvSpPr>
          <p:cNvPr id="9" name="Elipse 8"/>
          <p:cNvSpPr/>
          <p:nvPr/>
        </p:nvSpPr>
        <p:spPr>
          <a:xfrm>
            <a:off x="7968343" y="1946366"/>
            <a:ext cx="3644537" cy="36053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0388" y="2175162"/>
            <a:ext cx="3800445" cy="3557319"/>
          </a:xfrm>
          <a:prstGeom prst="rect">
            <a:avLst/>
          </a:prstGeom>
        </p:spPr>
      </p:pic>
    </p:spTree>
    <p:extLst>
      <p:ext uri="{BB962C8B-B14F-4D97-AF65-F5344CB8AC3E}">
        <p14:creationId xmlns:p14="http://schemas.microsoft.com/office/powerpoint/2010/main" val="853999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8" name="Rectángulo 7"/>
          <p:cNvSpPr/>
          <p:nvPr/>
        </p:nvSpPr>
        <p:spPr>
          <a:xfrm>
            <a:off x="2690945" y="2567632"/>
            <a:ext cx="8107682" cy="3780522"/>
          </a:xfrm>
          <a:prstGeom prst="rect">
            <a:avLst/>
          </a:prstGeom>
        </p:spPr>
        <p:txBody>
          <a:bodyPr wrap="square">
            <a:spAutoFit/>
          </a:bodyPr>
          <a:lstStyle/>
          <a:p>
            <a:pPr algn="ctr">
              <a:lnSpc>
                <a:spcPct val="107000"/>
              </a:lnSpc>
              <a:spcAft>
                <a:spcPts val="800"/>
              </a:spcAft>
            </a:pPr>
            <a:r>
              <a:rPr lang="es-ES" sz="2800" b="1" dirty="0">
                <a:solidFill>
                  <a:schemeClr val="bg1"/>
                </a:solidFill>
                <a:ea typeface="Calibri" panose="020F0502020204030204" pitchFamily="34" charset="0"/>
                <a:cs typeface="Times New Roman" panose="02020603050405020304" pitchFamily="18" charset="0"/>
              </a:rPr>
              <a:t>Como tripulantes de la Generación Salesiana 2.0, estamos llamados a hacer un ejercicio de reconocimiento del territorio en que hoy vivimos. Por lo tanto, debemos preguntarnos: ¿Cómo es el barrio en el que vivo? ¿Conozco realmente mi ciudad? ¿Estoy atento a la realidad ambiental, política, económica y social de mi país? ¿Qué </a:t>
            </a:r>
            <a:r>
              <a:rPr lang="es-ES" sz="2800" b="1" dirty="0" smtClean="0">
                <a:solidFill>
                  <a:schemeClr val="bg1"/>
                </a:solidFill>
                <a:ea typeface="Calibri" panose="020F0502020204030204" pitchFamily="34" charset="0"/>
                <a:cs typeface="Times New Roman" panose="02020603050405020304" pitchFamily="18" charset="0"/>
              </a:rPr>
              <a:t>posición asumo frente a las realidades de mi sociedad? </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07148"/>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down)">
                                      <p:cBhvr>
                                        <p:cTn id="1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8" name="Rectángulo 7"/>
          <p:cNvSpPr/>
          <p:nvPr/>
        </p:nvSpPr>
        <p:spPr>
          <a:xfrm>
            <a:off x="4084318" y="5717318"/>
            <a:ext cx="8107682" cy="1146211"/>
          </a:xfrm>
          <a:prstGeom prst="rect">
            <a:avLst/>
          </a:prstGeom>
        </p:spPr>
        <p:txBody>
          <a:bodyPr wrap="square">
            <a:spAutoFit/>
          </a:bodyPr>
          <a:lstStyle/>
          <a:p>
            <a:pPr algn="ctr">
              <a:lnSpc>
                <a:spcPct val="107000"/>
              </a:lnSpc>
              <a:spcAft>
                <a:spcPts val="800"/>
              </a:spcAft>
            </a:pPr>
            <a:r>
              <a:rPr lang="es-ES" sz="32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“¿Cuántas generaciones necesita Colombia para superar la pobreza?”</a:t>
            </a:r>
            <a:endParaRPr lang="en-US" sz="32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3097" y="2073566"/>
            <a:ext cx="6797041" cy="3602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9" name="Rectángulo 8"/>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2" name="Rectángulo 11"/>
          <p:cNvSpPr/>
          <p:nvPr/>
        </p:nvSpPr>
        <p:spPr>
          <a:xfrm>
            <a:off x="7217228" y="2728390"/>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70372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8" name="Rectángulo 7"/>
          <p:cNvSpPr/>
          <p:nvPr/>
        </p:nvSpPr>
        <p:spPr>
          <a:xfrm>
            <a:off x="4084318" y="5822622"/>
            <a:ext cx="8107682" cy="1146211"/>
          </a:xfrm>
          <a:prstGeom prst="rect">
            <a:avLst/>
          </a:prstGeom>
        </p:spPr>
        <p:txBody>
          <a:bodyPr wrap="square">
            <a:spAutoFit/>
          </a:bodyPr>
          <a:lstStyle/>
          <a:p>
            <a:pPr algn="ctr">
              <a:lnSpc>
                <a:spcPct val="107000"/>
              </a:lnSpc>
              <a:spcAft>
                <a:spcPts val="800"/>
              </a:spcAft>
            </a:pPr>
            <a:r>
              <a:rPr lang="es-ES" sz="32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“No podemos enseñar a los niños a comportarse mejor haciéndolos sentir peor” </a:t>
            </a:r>
            <a:endParaRPr lang="en-US" sz="32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7564" y="2050320"/>
            <a:ext cx="4994367" cy="3745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ángulo 8"/>
          <p:cNvSpPr/>
          <p:nvPr/>
        </p:nvSpPr>
        <p:spPr>
          <a:xfrm rot="16200000">
            <a:off x="-1010028" y="3374948"/>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2" name="Rectángulo 11"/>
          <p:cNvSpPr/>
          <p:nvPr/>
        </p:nvSpPr>
        <p:spPr>
          <a:xfrm>
            <a:off x="5966652" y="2698629"/>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042066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Rectángulo 6"/>
          <p:cNvSpPr/>
          <p:nvPr/>
        </p:nvSpPr>
        <p:spPr>
          <a:xfrm>
            <a:off x="4084318" y="5822622"/>
            <a:ext cx="8107682" cy="1146211"/>
          </a:xfrm>
          <a:prstGeom prst="rect">
            <a:avLst/>
          </a:prstGeom>
        </p:spPr>
        <p:txBody>
          <a:bodyPr wrap="square">
            <a:spAutoFit/>
          </a:bodyPr>
          <a:lstStyle/>
          <a:p>
            <a:pPr algn="ctr">
              <a:lnSpc>
                <a:spcPct val="107000"/>
              </a:lnSpc>
              <a:spcAft>
                <a:spcPts val="800"/>
              </a:spcAft>
            </a:pPr>
            <a:r>
              <a:rPr lang="es-ES" sz="32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“No quiero sentirme valiente cuando salga a la calle, quiero sentirme libre”</a:t>
            </a:r>
            <a:endParaRPr lang="en-US" sz="32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sp>
        <p:nvSpPr>
          <p:cNvPr id="9" name="CuadroTexto 8"/>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0079" y="2043087"/>
            <a:ext cx="6429316" cy="3616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2" name="Rectángulo 11"/>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3" name="Rectángulo 12"/>
          <p:cNvSpPr/>
          <p:nvPr/>
        </p:nvSpPr>
        <p:spPr>
          <a:xfrm>
            <a:off x="6744786" y="2640612"/>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633638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8957419" y="217829"/>
            <a:ext cx="3500410" cy="2677886"/>
          </a:xfrm>
          <a:prstGeom prst="rect">
            <a:avLst/>
          </a:prstGeom>
        </p:spPr>
      </p:pic>
      <p:sp>
        <p:nvSpPr>
          <p:cNvPr id="7" name="Rectángulo 6"/>
          <p:cNvSpPr/>
          <p:nvPr/>
        </p:nvSpPr>
        <p:spPr>
          <a:xfrm>
            <a:off x="4009343" y="5822621"/>
            <a:ext cx="8107682" cy="1709827"/>
          </a:xfrm>
          <a:prstGeom prst="rect">
            <a:avLst/>
          </a:prstGeom>
        </p:spPr>
        <p:txBody>
          <a:bodyPr wrap="square">
            <a:spAutoFit/>
          </a:bodyPr>
          <a:lstStyle/>
          <a:p>
            <a:pPr algn="ctr">
              <a:lnSpc>
                <a:spcPct val="107000"/>
              </a:lnSpc>
              <a:spcAft>
                <a:spcPts val="800"/>
              </a:spcAft>
            </a:pPr>
            <a:r>
              <a:rPr lang="es-ES" sz="32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“Un hombre solo </a:t>
            </a:r>
            <a:r>
              <a:rPr lang="es-ES" sz="32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tiene derecho de mirar  </a:t>
            </a:r>
            <a:r>
              <a:rPr lang="es-ES" sz="32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al otro hacía </a:t>
            </a:r>
            <a:r>
              <a:rPr lang="es-ES" sz="32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abajo para ayudarlo a levantarse” </a:t>
            </a:r>
            <a:endParaRPr lang="en-US" sz="32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a:p>
            <a:pPr algn="ctr">
              <a:lnSpc>
                <a:spcPct val="107000"/>
              </a:lnSpc>
              <a:spcAft>
                <a:spcPts val="800"/>
              </a:spcAft>
            </a:pPr>
            <a:endParaRPr lang="en-US" sz="2800" b="1" dirty="0">
              <a:solidFill>
                <a:schemeClr val="bg1"/>
              </a:solidFill>
              <a:ea typeface="Calibri" panose="020F0502020204030204" pitchFamily="34" charset="0"/>
              <a:cs typeface="Times New Roman" panose="02020603050405020304" pitchFamily="18" charset="0"/>
            </a:endParaRPr>
          </a:p>
        </p:txBody>
      </p:sp>
      <p:sp>
        <p:nvSpPr>
          <p:cNvPr id="8" name="CuadroTexto 7"/>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3970" y="1756871"/>
            <a:ext cx="3615961" cy="40657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ángulo 8"/>
          <p:cNvSpPr/>
          <p:nvPr/>
        </p:nvSpPr>
        <p:spPr>
          <a:xfrm rot="16200000">
            <a:off x="-603938" y="330223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2" name="Rectángulo 11"/>
          <p:cNvSpPr/>
          <p:nvPr/>
        </p:nvSpPr>
        <p:spPr>
          <a:xfrm>
            <a:off x="5306922" y="2886127"/>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35445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4155265" y="5650348"/>
            <a:ext cx="8107682" cy="1200329"/>
          </a:xfrm>
          <a:prstGeom prst="rect">
            <a:avLst/>
          </a:prstGeom>
        </p:spPr>
        <p:txBody>
          <a:bodyPr wrap="square">
            <a:spAutoFit/>
          </a:bodyPr>
          <a:lstStyle/>
          <a:p>
            <a:pPr algn="ctr"/>
            <a:r>
              <a:rPr lang="es-ES" sz="36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“No permitas que el silencio se convierta en cómplice </a:t>
            </a:r>
          </a:p>
          <a:p>
            <a:pPr algn="ctr"/>
            <a:r>
              <a:rPr lang="es-ES" sz="36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de un abuso” </a:t>
            </a:r>
            <a:endParaRPr lang="en-US" sz="36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7685" y="1991115"/>
            <a:ext cx="6505303" cy="3659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2" name="Rectángulo 11"/>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3" name="Rectángulo 12"/>
          <p:cNvSpPr/>
          <p:nvPr/>
        </p:nvSpPr>
        <p:spPr>
          <a:xfrm>
            <a:off x="6965956" y="2640612"/>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622573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2195543" y="5425514"/>
            <a:ext cx="9966958" cy="1277850"/>
          </a:xfrm>
          <a:prstGeom prst="rect">
            <a:avLst/>
          </a:prstGeom>
        </p:spPr>
        <p:txBody>
          <a:bodyPr wrap="square">
            <a:spAutoFit/>
          </a:bodyPr>
          <a:lstStyle/>
          <a:p>
            <a:pPr algn="ctr">
              <a:lnSpc>
                <a:spcPct val="107000"/>
              </a:lnSpc>
              <a:spcAft>
                <a:spcPts val="800"/>
              </a:spcAft>
            </a:pPr>
            <a:r>
              <a:rPr lang="es-ES" sz="24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“las personas se deben acompañar como las acompaña Jesús. Cuando una persona que tiene esta condición llega hasta Jesús, Jesús no le dirá seguramente vete porque eres homosexual. No. Lo que yo he dicho, es esa maldad que hoy se hace en el adoctrinamiento de la teoría del </a:t>
            </a:r>
            <a:r>
              <a:rPr lang="es-ES" sz="24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género” </a:t>
            </a:r>
            <a:r>
              <a:rPr lang="es-ES" sz="2000" b="1" dirty="0" smtClean="0">
                <a:solidFill>
                  <a:schemeClr val="bg1"/>
                </a:solidFill>
                <a:ea typeface="Calibri" panose="020F0502020204030204" pitchFamily="34" charset="0"/>
                <a:cs typeface="Times New Roman" panose="02020603050405020304" pitchFamily="18" charset="0"/>
              </a:rPr>
              <a:t>P Francisco</a:t>
            </a:r>
            <a:endParaRPr lang="en-US" sz="2000" b="1" dirty="0">
              <a:solidFill>
                <a:schemeClr val="bg1"/>
              </a:solidFill>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3622" y="2073566"/>
            <a:ext cx="4769723" cy="30972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2" name="Rectángulo 11"/>
          <p:cNvSpPr/>
          <p:nvPr/>
        </p:nvSpPr>
        <p:spPr>
          <a:xfrm rot="16200000">
            <a:off x="-495574" y="3073918"/>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3" name="Rectángulo 12"/>
          <p:cNvSpPr/>
          <p:nvPr/>
        </p:nvSpPr>
        <p:spPr>
          <a:xfrm>
            <a:off x="6356617" y="2565774"/>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978336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5024844" y="6001681"/>
            <a:ext cx="8107682" cy="816827"/>
          </a:xfrm>
          <a:prstGeom prst="rect">
            <a:avLst/>
          </a:prstGeom>
        </p:spPr>
        <p:txBody>
          <a:bodyPr wrap="square">
            <a:spAutoFit/>
          </a:bodyPr>
          <a:lstStyle/>
          <a:p>
            <a:pPr algn="ctr">
              <a:lnSpc>
                <a:spcPct val="107000"/>
              </a:lnSpc>
              <a:spcAft>
                <a:spcPts val="800"/>
              </a:spcAft>
            </a:pPr>
            <a:r>
              <a:rPr lang="es-ES" sz="44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“Se busca la conciencia social”</a:t>
            </a:r>
            <a:endParaRPr lang="en-US" sz="44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0809" y="1982889"/>
            <a:ext cx="5774599" cy="38397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2" name="Rectángulo 11"/>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3" name="Rectángulo 12"/>
          <p:cNvSpPr/>
          <p:nvPr/>
        </p:nvSpPr>
        <p:spPr>
          <a:xfrm>
            <a:off x="6658108" y="2611895"/>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510052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4084318" y="5546457"/>
            <a:ext cx="8107682" cy="1409617"/>
          </a:xfrm>
          <a:prstGeom prst="rect">
            <a:avLst/>
          </a:prstGeom>
        </p:spPr>
        <p:txBody>
          <a:bodyPr wrap="square">
            <a:spAutoFit/>
          </a:bodyPr>
          <a:lstStyle/>
          <a:p>
            <a:pPr algn="ctr">
              <a:lnSpc>
                <a:spcPct val="107000"/>
              </a:lnSpc>
              <a:spcAft>
                <a:spcPts val="800"/>
              </a:spcAft>
            </a:pPr>
            <a:r>
              <a:rPr lang="es-ES" sz="40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“No hay nada en el mundo tan monstruosamente vasto como la indiferencia” </a:t>
            </a:r>
            <a:endParaRPr lang="en-US" sz="40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4917" y="2095005"/>
            <a:ext cx="6333847" cy="34514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2" name="Rectángulo 11"/>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3" name="Rectángulo 12"/>
          <p:cNvSpPr/>
          <p:nvPr/>
        </p:nvSpPr>
        <p:spPr>
          <a:xfrm>
            <a:off x="6744786" y="2601807"/>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229968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4637312" y="5620357"/>
            <a:ext cx="7554688" cy="1277914"/>
          </a:xfrm>
          <a:prstGeom prst="rect">
            <a:avLst/>
          </a:prstGeom>
        </p:spPr>
        <p:txBody>
          <a:bodyPr wrap="square">
            <a:spAutoFit/>
          </a:bodyPr>
          <a:lstStyle/>
          <a:p>
            <a:pPr algn="ctr">
              <a:lnSpc>
                <a:spcPct val="107000"/>
              </a:lnSpc>
              <a:spcAft>
                <a:spcPts val="800"/>
              </a:spcAft>
            </a:pPr>
            <a:r>
              <a:rPr lang="es-ES" sz="36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“Las drogas te ofrecen un mundo a cambio de destruir el tuyo”</a:t>
            </a:r>
            <a:endParaRPr lang="en-US" sz="36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6982" y="2191132"/>
            <a:ext cx="5917707" cy="33249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2" name="Rectángulo 11"/>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3" name="Rectángulo 12"/>
          <p:cNvSpPr/>
          <p:nvPr/>
        </p:nvSpPr>
        <p:spPr>
          <a:xfrm>
            <a:off x="6585835" y="2513323"/>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55354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4084319" y="5673716"/>
            <a:ext cx="8107682" cy="1277914"/>
          </a:xfrm>
          <a:prstGeom prst="rect">
            <a:avLst/>
          </a:prstGeom>
        </p:spPr>
        <p:txBody>
          <a:bodyPr wrap="square">
            <a:spAutoFit/>
          </a:bodyPr>
          <a:lstStyle/>
          <a:p>
            <a:pPr algn="ctr">
              <a:lnSpc>
                <a:spcPct val="107000"/>
              </a:lnSpc>
              <a:spcAft>
                <a:spcPts val="800"/>
              </a:spcAft>
            </a:pPr>
            <a:r>
              <a:rPr lang="es-ES" sz="36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“Enseñar a cuidar el medio ambiente es enseñar a valorar la vida”</a:t>
            </a:r>
            <a:endParaRPr lang="en-US" sz="36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2286" y="2073566"/>
            <a:ext cx="6126478" cy="33358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4" name="Rectángulo 13"/>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5" name="Rectángulo 14"/>
          <p:cNvSpPr/>
          <p:nvPr/>
        </p:nvSpPr>
        <p:spPr>
          <a:xfrm>
            <a:off x="6775049" y="2601807"/>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38856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70809" y="372291"/>
            <a:ext cx="5947955" cy="1446550"/>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FENÓMENOS CELESTES EN NUESTRO CONTEXTO SOCIAL</a:t>
            </a:r>
            <a:endParaRPr lang="en-US" sz="4400" b="1" dirty="0">
              <a:solidFill>
                <a:schemeClr val="bg1"/>
              </a:solidFill>
              <a:latin typeface="Broken 15" panose="00000400000000000000" pitchFamily="2" charset="0"/>
            </a:endParaRPr>
          </a:p>
        </p:txBody>
      </p:sp>
      <p:sp>
        <p:nvSpPr>
          <p:cNvPr id="9" name="Rectángulo 8"/>
          <p:cNvSpPr/>
          <p:nvPr/>
        </p:nvSpPr>
        <p:spPr>
          <a:xfrm>
            <a:off x="4084319" y="5673716"/>
            <a:ext cx="8107682" cy="685124"/>
          </a:xfrm>
          <a:prstGeom prst="rect">
            <a:avLst/>
          </a:prstGeom>
        </p:spPr>
        <p:txBody>
          <a:bodyPr wrap="square">
            <a:spAutoFit/>
          </a:bodyPr>
          <a:lstStyle/>
          <a:p>
            <a:pPr algn="ctr">
              <a:lnSpc>
                <a:spcPct val="107000"/>
              </a:lnSpc>
              <a:spcAft>
                <a:spcPts val="800"/>
              </a:spcAft>
            </a:pPr>
            <a:r>
              <a:rPr lang="es-ES" sz="3600" b="1" dirty="0" smtClean="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rPr>
              <a:t>“Si el aborto no está mal, entonces nada  está mal”</a:t>
            </a:r>
            <a:endParaRPr lang="en-US" sz="3600" b="1" dirty="0">
              <a:solidFill>
                <a:schemeClr val="bg1"/>
              </a:solidFill>
              <a:latin typeface="Always In My Heart" panose="02000603000000000000" pitchFamily="2" charset="0"/>
              <a:ea typeface="Always In My Heart" panose="02000603000000000000" pitchFamily="2" charset="0"/>
              <a:cs typeface="Times New Roman" panose="02020603050405020304" pitchFamily="18" charset="0"/>
            </a:endParaRP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4974" y="2073566"/>
            <a:ext cx="5341101" cy="33358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14" name="Rectángulo 13"/>
          <p:cNvSpPr/>
          <p:nvPr/>
        </p:nvSpPr>
        <p:spPr>
          <a:xfrm rot="16200000">
            <a:off x="-1286691" y="3326523"/>
            <a:ext cx="8107682" cy="1096519"/>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¿Qué sentimiento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genera en mi?</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5" name="Rectángulo 14"/>
          <p:cNvSpPr/>
          <p:nvPr/>
        </p:nvSpPr>
        <p:spPr>
          <a:xfrm>
            <a:off x="6775049" y="2601807"/>
            <a:ext cx="8107682" cy="22442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¿Cómo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 asumo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esta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realidad?</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91661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7" name="CuadroTexto 6"/>
          <p:cNvSpPr txBox="1"/>
          <p:nvPr/>
        </p:nvSpPr>
        <p:spPr>
          <a:xfrm>
            <a:off x="3722914" y="215537"/>
            <a:ext cx="6048101" cy="2123658"/>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JESÚS SANA NUESTRAS REALIDADES PERSONALES Y SOCIALES.</a:t>
            </a:r>
            <a:endParaRPr lang="en-US" sz="4400" b="1" dirty="0">
              <a:solidFill>
                <a:schemeClr val="bg1"/>
              </a:solidFill>
              <a:latin typeface="Broken 15" panose="00000400000000000000" pitchFamily="2" charset="0"/>
            </a:endParaRPr>
          </a:p>
        </p:txBody>
      </p:sp>
      <p:pic>
        <p:nvPicPr>
          <p:cNvPr id="9" name="GR9ByYDzXfU"/>
          <p:cNvPicPr>
            <a:picLocks noRot="1" noChangeAspect="1"/>
          </p:cNvPicPr>
          <p:nvPr>
            <a:videoFile r:link="rId1"/>
          </p:nvPr>
        </p:nvPicPr>
        <p:blipFill>
          <a:blip r:embed="rId5"/>
          <a:stretch>
            <a:fillRect/>
          </a:stretch>
        </p:blipFill>
        <p:spPr>
          <a:xfrm>
            <a:off x="2904307" y="2315567"/>
            <a:ext cx="7685314" cy="4322989"/>
          </a:xfrm>
          <a:prstGeom prst="rect">
            <a:avLst/>
          </a:prstGeom>
        </p:spPr>
      </p:pic>
      <p:pic>
        <p:nvPicPr>
          <p:cNvPr id="11" name="Imagen 10"/>
          <p:cNvPicPr>
            <a:picLocks noChangeAspect="1"/>
          </p:cNvPicPr>
          <p:nvPr/>
        </p:nvPicPr>
        <p:blipFill rotWithShape="1">
          <a:blip r:embed="rId6">
            <a:extLst>
              <a:ext uri="{28A0092B-C50C-407E-A947-70E740481C1C}">
                <a14:useLocalDpi xmlns:a14="http://schemas.microsoft.com/office/drawing/2010/main" val="0"/>
              </a:ext>
            </a:extLst>
          </a:blip>
          <a:srcRect l="42323" t="46821" b="21488"/>
          <a:stretch/>
        </p:blipFill>
        <p:spPr>
          <a:xfrm>
            <a:off x="9100893" y="106271"/>
            <a:ext cx="3500410" cy="2677886"/>
          </a:xfrm>
          <a:prstGeom prst="rect">
            <a:avLst/>
          </a:prstGeom>
        </p:spPr>
      </p:pic>
      <p:sp>
        <p:nvSpPr>
          <p:cNvPr id="8" name="Rectángulo 7"/>
          <p:cNvSpPr/>
          <p:nvPr/>
        </p:nvSpPr>
        <p:spPr>
          <a:xfrm rot="16200000">
            <a:off x="-1591846" y="3787391"/>
            <a:ext cx="8107682" cy="532903"/>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Jesús siente compasión</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12" name="Rectángulo 11"/>
          <p:cNvSpPr/>
          <p:nvPr/>
        </p:nvSpPr>
        <p:spPr>
          <a:xfrm>
            <a:off x="7336970" y="2890428"/>
            <a:ext cx="8107682" cy="2807820"/>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Sale</a:t>
            </a:r>
            <a:r>
              <a:rPr lang="en-US" sz="2800" b="1" dirty="0" smtClean="0">
                <a:solidFill>
                  <a:schemeClr val="bg1"/>
                </a:solidFill>
                <a:ea typeface="Calibri" panose="020F0502020204030204" pitchFamily="34" charset="0"/>
                <a:cs typeface="Times New Roman" panose="02020603050405020304" pitchFamily="18" charset="0"/>
              </a:rPr>
              <a:t> a</a:t>
            </a:r>
            <a:r>
              <a:rPr lang="es-ES" sz="2800" b="1" dirty="0" smtClean="0">
                <a:solidFill>
                  <a:schemeClr val="bg1"/>
                </a:solidFill>
                <a:ea typeface="Calibri" panose="020F0502020204030204" pitchFamily="34" charset="0"/>
                <a:cs typeface="Times New Roman" panose="02020603050405020304" pitchFamily="18" charset="0"/>
              </a:rPr>
              <a:t>l</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Encuentro</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Actúa </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con</a:t>
            </a:r>
            <a:endParaRPr lang="es-ES" sz="2800" b="1" dirty="0">
              <a:solidFill>
                <a:schemeClr val="bg1"/>
              </a:solidFill>
              <a:ea typeface="Calibri" panose="020F0502020204030204" pitchFamily="34" charset="0"/>
              <a:cs typeface="Times New Roman" panose="02020603050405020304" pitchFamily="18" charset="0"/>
            </a:endParaRP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Amor. </a:t>
            </a:r>
          </a:p>
        </p:txBody>
      </p:sp>
    </p:spTree>
    <p:extLst>
      <p:ext uri="{BB962C8B-B14F-4D97-AF65-F5344CB8AC3E}">
        <p14:creationId xmlns:p14="http://schemas.microsoft.com/office/powerpoint/2010/main" val="71596180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8" name="Rectángulo 7"/>
          <p:cNvSpPr/>
          <p:nvPr/>
        </p:nvSpPr>
        <p:spPr>
          <a:xfrm>
            <a:off x="2234626" y="3232964"/>
            <a:ext cx="9302932" cy="14754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Para que ocurra la curación de este hombre, otros han debido poner sus ojos en su realidad y llevarlo a Jesús. Por la fe de otros se obró un gran milagro.</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9" name="CuadroTexto 8"/>
          <p:cNvSpPr txBox="1"/>
          <p:nvPr/>
        </p:nvSpPr>
        <p:spPr>
          <a:xfrm>
            <a:off x="3722914" y="215537"/>
            <a:ext cx="6048101" cy="2123658"/>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JESÚS SANA NUESTRAS REALIDADES PERSONALES Y SOCIALES.</a:t>
            </a:r>
            <a:endParaRPr lang="en-US" sz="4400" b="1" dirty="0">
              <a:solidFill>
                <a:schemeClr val="bg1"/>
              </a:solidFill>
              <a:latin typeface="Broken 15" panose="00000400000000000000" pitchFamily="2" charset="0"/>
            </a:endParaRPr>
          </a:p>
        </p:txBody>
      </p:sp>
      <p:sp>
        <p:nvSpPr>
          <p:cNvPr id="12" name="Rectángulo 11"/>
          <p:cNvSpPr/>
          <p:nvPr/>
        </p:nvSpPr>
        <p:spPr>
          <a:xfrm>
            <a:off x="2832251" y="5145881"/>
            <a:ext cx="8107682" cy="993926"/>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Para Jesús lo primero y más importante es la salud espiritual “tus pecados te son perdonados”</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4052745"/>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8" name="Rectángulo 7"/>
          <p:cNvSpPr/>
          <p:nvPr/>
        </p:nvSpPr>
        <p:spPr>
          <a:xfrm>
            <a:off x="2609413" y="4607505"/>
            <a:ext cx="9642566" cy="2039020"/>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“¿Quién puede perdonar pecados sino solo Dios?”</a:t>
            </a:r>
          </a:p>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Si nuestra palabra incomoda, nuestra plegaria nunca incomoda. No nos cansemos de insistir y orar por los nuestros, para que por  nuestra fe se obren maravillas.</a:t>
            </a:r>
            <a:endParaRPr lang="en-US" sz="2800" b="1" dirty="0">
              <a:solidFill>
                <a:schemeClr val="bg1"/>
              </a:solidFill>
              <a:ea typeface="Calibri" panose="020F0502020204030204" pitchFamily="34" charset="0"/>
              <a:cs typeface="Times New Roman" panose="02020603050405020304" pitchFamily="18" charset="0"/>
            </a:endParaRPr>
          </a:p>
        </p:txBody>
      </p:sp>
      <p:sp>
        <p:nvSpPr>
          <p:cNvPr id="9" name="CuadroTexto 8"/>
          <p:cNvSpPr txBox="1"/>
          <p:nvPr/>
        </p:nvSpPr>
        <p:spPr>
          <a:xfrm>
            <a:off x="3722914" y="215537"/>
            <a:ext cx="6048101" cy="2123658"/>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JESÚS SANA NUESTRAS REALIDADES PERSONALES Y SOCIALES.</a:t>
            </a:r>
            <a:endParaRPr lang="en-US" sz="4400" b="1" dirty="0">
              <a:solidFill>
                <a:schemeClr val="bg1"/>
              </a:solidFill>
              <a:latin typeface="Broken 15" panose="00000400000000000000" pitchFamily="2" charset="0"/>
            </a:endParaRPr>
          </a:p>
        </p:txBody>
      </p:sp>
      <p:sp>
        <p:nvSpPr>
          <p:cNvPr id="14" name="Rectángulo 13"/>
          <p:cNvSpPr/>
          <p:nvPr/>
        </p:nvSpPr>
        <p:spPr>
          <a:xfrm>
            <a:off x="1726966" y="2795452"/>
            <a:ext cx="9822286" cy="1475404"/>
          </a:xfrm>
          <a:prstGeom prst="rect">
            <a:avLst/>
          </a:prstGeom>
        </p:spPr>
        <p:txBody>
          <a:bodyPr wrap="square">
            <a:spAutoFit/>
          </a:bodyPr>
          <a:lstStyle/>
          <a:p>
            <a:pPr algn="ctr">
              <a:lnSpc>
                <a:spcPct val="107000"/>
              </a:lnSpc>
              <a:spcAft>
                <a:spcPts val="800"/>
              </a:spcAft>
            </a:pPr>
            <a:r>
              <a:rPr lang="es-ES" sz="2800" b="1" dirty="0" smtClean="0">
                <a:solidFill>
                  <a:schemeClr val="bg1"/>
                </a:solidFill>
                <a:ea typeface="Calibri" panose="020F0502020204030204" pitchFamily="34" charset="0"/>
                <a:cs typeface="Times New Roman" panose="02020603050405020304" pitchFamily="18" charset="0"/>
              </a:rPr>
              <a:t>“Levántate y toma tu camilla” la camilla representa la propia historia. La historia reconciliada nos ayuda a avanzar, no nos estanca, por eso hay que tomarla y seguir adelante. </a:t>
            </a:r>
            <a:endParaRPr lang="en-US" sz="28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474858"/>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6352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sp>
        <p:nvSpPr>
          <p:cNvPr id="9" name="CuadroTexto 8"/>
          <p:cNvSpPr txBox="1"/>
          <p:nvPr/>
        </p:nvSpPr>
        <p:spPr>
          <a:xfrm>
            <a:off x="3605348" y="117566"/>
            <a:ext cx="6048101" cy="2123658"/>
          </a:xfrm>
          <a:prstGeom prst="rect">
            <a:avLst/>
          </a:prstGeom>
          <a:noFill/>
        </p:spPr>
        <p:txBody>
          <a:bodyPr wrap="square" rtlCol="0">
            <a:spAutoFit/>
          </a:bodyPr>
          <a:lstStyle/>
          <a:p>
            <a:pPr algn="ctr"/>
            <a:r>
              <a:rPr lang="es-CO" sz="4400" b="1" dirty="0" smtClean="0">
                <a:solidFill>
                  <a:schemeClr val="bg1"/>
                </a:solidFill>
                <a:latin typeface="Broken 15" panose="00000400000000000000" pitchFamily="2" charset="0"/>
              </a:rPr>
              <a:t>HOY JESÚS NOS DICE: </a:t>
            </a:r>
          </a:p>
          <a:p>
            <a:pPr algn="ctr"/>
            <a:r>
              <a:rPr lang="es-CO" sz="4400" b="1" dirty="0" smtClean="0">
                <a:solidFill>
                  <a:schemeClr val="bg1"/>
                </a:solidFill>
                <a:latin typeface="Broken 15" panose="00000400000000000000" pitchFamily="2" charset="0"/>
              </a:rPr>
              <a:t>ANDA, LEVÁNTATE, NO TENGAS MIEDO.</a:t>
            </a:r>
            <a:endParaRPr lang="en-US" sz="4400" b="1" dirty="0">
              <a:solidFill>
                <a:schemeClr val="bg1"/>
              </a:solidFill>
              <a:latin typeface="Broken 15" panose="00000400000000000000" pitchFamily="2" charset="0"/>
            </a:endParaRPr>
          </a:p>
        </p:txBody>
      </p:sp>
      <p:pic>
        <p:nvPicPr>
          <p:cNvPr id="3" name="LkK07aqlG48"/>
          <p:cNvPicPr>
            <a:picLocks noRot="1" noChangeAspect="1"/>
          </p:cNvPicPr>
          <p:nvPr>
            <a:videoFile r:link="rId1"/>
          </p:nvPr>
        </p:nvPicPr>
        <p:blipFill>
          <a:blip r:embed="rId5"/>
          <a:stretch>
            <a:fillRect/>
          </a:stretch>
        </p:blipFill>
        <p:spPr>
          <a:xfrm>
            <a:off x="3008809" y="2143125"/>
            <a:ext cx="7476309" cy="4205424"/>
          </a:xfrm>
          <a:prstGeom prst="rect">
            <a:avLst/>
          </a:prstGeom>
        </p:spPr>
      </p:pic>
      <p:pic>
        <p:nvPicPr>
          <p:cNvPr id="11" name="Imagen 10"/>
          <p:cNvPicPr>
            <a:picLocks noChangeAspect="1"/>
          </p:cNvPicPr>
          <p:nvPr/>
        </p:nvPicPr>
        <p:blipFill rotWithShape="1">
          <a:blip r:embed="rId6">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Tree>
    <p:extLst>
      <p:ext uri="{BB962C8B-B14F-4D97-AF65-F5344CB8AC3E}">
        <p14:creationId xmlns:p14="http://schemas.microsoft.com/office/powerpoint/2010/main" val="259444374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1769</TotalTime>
  <Words>676</Words>
  <Application>Microsoft Office PowerPoint</Application>
  <PresentationFormat>Panorámica</PresentationFormat>
  <Paragraphs>107</Paragraphs>
  <Slides>17</Slides>
  <Notes>0</Notes>
  <HiddenSlides>0</HiddenSlides>
  <MMClips>2</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Always In My Heart</vt:lpstr>
      <vt:lpstr>Arial</vt:lpstr>
      <vt:lpstr>Broken 15</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Home</dc:creator>
  <cp:lastModifiedBy>Home</cp:lastModifiedBy>
  <cp:revision>59</cp:revision>
  <dcterms:created xsi:type="dcterms:W3CDTF">2020-06-04T21:48:13Z</dcterms:created>
  <dcterms:modified xsi:type="dcterms:W3CDTF">2020-07-02T21:19:18Z</dcterms:modified>
</cp:coreProperties>
</file>