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6/9/2020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982370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6/9/2020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967275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875F337D-3F02-4833-9E31-11C1109538D2}" type="datetimeFigureOut">
              <a:rPr lang="en-US" smtClean="0"/>
              <a:t>6/9/2020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58362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875F337D-3F02-4833-9E31-11C1109538D2}" type="datetimeFigureOut">
              <a:rPr lang="en-US" smtClean="0"/>
              <a:t>6/9/2020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54799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875F337D-3F02-4833-9E31-11C1109538D2}" type="datetimeFigureOut">
              <a:rPr lang="en-US" smtClean="0"/>
              <a:t>6/9/2020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589514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875F337D-3F02-4833-9E31-11C1109538D2}" type="datetimeFigureOut">
              <a:rPr lang="en-US" smtClean="0"/>
              <a:t>6/9/2020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42423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75F337D-3F02-4833-9E31-11C1109538D2}" type="datetimeFigureOut">
              <a:rPr lang="en-US" smtClean="0"/>
              <a:t>6/9/2020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635265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875F337D-3F02-4833-9E31-11C1109538D2}" type="datetimeFigureOut">
              <a:rPr lang="en-US" smtClean="0"/>
              <a:t>6/9/2020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087005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875F337D-3F02-4833-9E31-11C1109538D2}" type="datetimeFigureOut">
              <a:rPr lang="en-US" smtClean="0"/>
              <a:t>6/9/2020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108256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6/9/2020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208682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875F337D-3F02-4833-9E31-11C1109538D2}" type="datetimeFigureOut">
              <a:rPr lang="en-US" smtClean="0"/>
              <a:t>6/9/2020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39F8CE8-BA7F-475D-9E1B-0CD8FBDAACA7}" type="slidenum">
              <a:rPr lang="en-US" smtClean="0"/>
              <a:t>‹Nº›</a:t>
            </a:fld>
            <a:endParaRPr lang="en-US"/>
          </a:p>
        </p:txBody>
      </p:sp>
    </p:spTree>
    <p:extLst>
      <p:ext uri="{BB962C8B-B14F-4D97-AF65-F5344CB8AC3E}">
        <p14:creationId xmlns:p14="http://schemas.microsoft.com/office/powerpoint/2010/main" val="36113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5F337D-3F02-4833-9E31-11C1109538D2}" type="datetimeFigureOut">
              <a:rPr lang="en-US" smtClean="0"/>
              <a:t>6/9/2020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F8CE8-BA7F-475D-9E1B-0CD8FBDAACA7}" type="slidenum">
              <a:rPr lang="en-US" smtClean="0"/>
              <a:t>‹Nº›</a:t>
            </a:fld>
            <a:endParaRPr lang="en-US"/>
          </a:p>
        </p:txBody>
      </p:sp>
    </p:spTree>
    <p:extLst>
      <p:ext uri="{BB962C8B-B14F-4D97-AF65-F5344CB8AC3E}">
        <p14:creationId xmlns:p14="http://schemas.microsoft.com/office/powerpoint/2010/main" val="160647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3325" y="-1592023"/>
            <a:ext cx="6069005" cy="8450023"/>
          </a:xfrm>
          <a:prstGeom prst="rect">
            <a:avLst/>
          </a:prstGeom>
        </p:spPr>
      </p:pic>
      <p:sp>
        <p:nvSpPr>
          <p:cNvPr id="9" name="Elipse 8"/>
          <p:cNvSpPr/>
          <p:nvPr/>
        </p:nvSpPr>
        <p:spPr>
          <a:xfrm>
            <a:off x="7968343" y="1946366"/>
            <a:ext cx="3644537" cy="36053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0388" y="2175162"/>
            <a:ext cx="3800445" cy="3557319"/>
          </a:xfrm>
          <a:prstGeom prst="rect">
            <a:avLst/>
          </a:prstGeom>
        </p:spPr>
      </p:pic>
    </p:spTree>
    <p:extLst>
      <p:ext uri="{BB962C8B-B14F-4D97-AF65-F5344CB8AC3E}">
        <p14:creationId xmlns:p14="http://schemas.microsoft.com/office/powerpoint/2010/main" val="853999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pic>
        <p:nvPicPr>
          <p:cNvPr id="2" name="y2mate.com - Díscipulos de Emaús, Lucas 24, 13-35_ch8VYPNMQ3Q_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85108" y="633547"/>
            <a:ext cx="8386353" cy="5590902"/>
          </a:xfrm>
          <a:prstGeom prst="rect">
            <a:avLst/>
          </a:prstGeom>
        </p:spPr>
      </p:pic>
    </p:spTree>
    <p:extLst>
      <p:ext uri="{BB962C8B-B14F-4D97-AF65-F5344CB8AC3E}">
        <p14:creationId xmlns:p14="http://schemas.microsoft.com/office/powerpoint/2010/main" val="354825088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sp>
        <p:nvSpPr>
          <p:cNvPr id="3" name="Rectángulo 2"/>
          <p:cNvSpPr/>
          <p:nvPr/>
        </p:nvSpPr>
        <p:spPr>
          <a:xfrm>
            <a:off x="-140320" y="830009"/>
            <a:ext cx="9885211" cy="3363934"/>
          </a:xfrm>
          <a:prstGeom prst="rect">
            <a:avLst/>
          </a:prstGeom>
        </p:spPr>
        <p:txBody>
          <a:bodyPr wrap="square">
            <a:spAutoFit/>
          </a:bodyPr>
          <a:lstStyle/>
          <a:p>
            <a:pPr algn="ctr">
              <a:lnSpc>
                <a:spcPct val="107000"/>
              </a:lnSpc>
              <a:spcAft>
                <a:spcPts val="800"/>
              </a:spcAft>
            </a:pPr>
            <a:r>
              <a:rPr lang="es-CO" sz="4400" b="1" dirty="0">
                <a:solidFill>
                  <a:schemeClr val="bg1"/>
                </a:solidFill>
                <a:latin typeface="Calibri" panose="020F0502020204030204" pitchFamily="34" charset="0"/>
                <a:ea typeface="Calibri" panose="020F0502020204030204" pitchFamily="34" charset="0"/>
                <a:cs typeface="Calibri" panose="020F0502020204030204" pitchFamily="34" charset="0"/>
              </a:rPr>
              <a:t>«Mientras conversaban y discutían, </a:t>
            </a:r>
            <a:endParaRPr lang="es-CO" sz="4400" b="1" dirty="0" smtClean="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es-CO" sz="4400" b="1" dirty="0" smtClean="0">
                <a:solidFill>
                  <a:schemeClr val="bg1"/>
                </a:solidFill>
                <a:latin typeface="Calibri" panose="020F0502020204030204" pitchFamily="34" charset="0"/>
                <a:ea typeface="Calibri" panose="020F0502020204030204" pitchFamily="34" charset="0"/>
                <a:cs typeface="Calibri" panose="020F0502020204030204" pitchFamily="34" charset="0"/>
              </a:rPr>
              <a:t>Jesús </a:t>
            </a:r>
            <a:r>
              <a:rPr lang="es-CO" sz="4400" b="1" dirty="0">
                <a:solidFill>
                  <a:schemeClr val="bg1"/>
                </a:solidFill>
                <a:latin typeface="Calibri" panose="020F0502020204030204" pitchFamily="34" charset="0"/>
                <a:ea typeface="Calibri" panose="020F0502020204030204" pitchFamily="34" charset="0"/>
                <a:cs typeface="Calibri" panose="020F0502020204030204" pitchFamily="34" charset="0"/>
              </a:rPr>
              <a:t>en persona se acercó y se puso </a:t>
            </a:r>
            <a:endParaRPr lang="es-CO" sz="4400" b="1" dirty="0" smtClean="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es-CO" sz="4400" b="1" dirty="0" smtClean="0">
                <a:solidFill>
                  <a:schemeClr val="bg1"/>
                </a:solidFill>
                <a:latin typeface="Calibri" panose="020F0502020204030204" pitchFamily="34" charset="0"/>
                <a:ea typeface="Calibri" panose="020F0502020204030204" pitchFamily="34" charset="0"/>
                <a:cs typeface="Calibri" panose="020F0502020204030204" pitchFamily="34" charset="0"/>
              </a:rPr>
              <a:t>a </a:t>
            </a:r>
            <a:r>
              <a:rPr lang="es-CO" sz="4400" b="1" dirty="0">
                <a:solidFill>
                  <a:schemeClr val="bg1"/>
                </a:solidFill>
                <a:latin typeface="Calibri" panose="020F0502020204030204" pitchFamily="34" charset="0"/>
                <a:ea typeface="Calibri" panose="020F0502020204030204" pitchFamily="34" charset="0"/>
                <a:cs typeface="Calibri" panose="020F0502020204030204" pitchFamily="34" charset="0"/>
              </a:rPr>
              <a:t>caminar con ellos» </a:t>
            </a:r>
            <a:endParaRPr lang="es-CO" sz="4400" b="1" dirty="0" smtClean="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es-CO" sz="4800" b="1" dirty="0" err="1" smtClean="0">
                <a:solidFill>
                  <a:schemeClr val="bg1"/>
                </a:solidFill>
                <a:latin typeface="Calibri" panose="020F0502020204030204" pitchFamily="34" charset="0"/>
                <a:ea typeface="Calibri" panose="020F0502020204030204" pitchFamily="34" charset="0"/>
                <a:cs typeface="Calibri" panose="020F0502020204030204" pitchFamily="34" charset="0"/>
              </a:rPr>
              <a:t>Lc</a:t>
            </a:r>
            <a:r>
              <a:rPr lang="es-CO" sz="4800" b="1" dirty="0">
                <a:solidFill>
                  <a:schemeClr val="bg1"/>
                </a:solidFill>
                <a:latin typeface="Calibri" panose="020F0502020204030204" pitchFamily="34" charset="0"/>
                <a:ea typeface="Calibri" panose="020F0502020204030204" pitchFamily="34" charset="0"/>
                <a:cs typeface="Calibri" panose="020F0502020204030204" pitchFamily="34" charset="0"/>
              </a:rPr>
              <a:t>, 25, 13-15.</a:t>
            </a:r>
            <a:endPar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61062">
            <a:off x="7455555" y="2925242"/>
            <a:ext cx="3554458" cy="36433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9739802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7" name="Elipse 6"/>
          <p:cNvSpPr/>
          <p:nvPr/>
        </p:nvSpPr>
        <p:spPr>
          <a:xfrm>
            <a:off x="10326021" y="143692"/>
            <a:ext cx="1665681" cy="164777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3530" y="294110"/>
            <a:ext cx="1736936" cy="1625819"/>
          </a:xfrm>
          <a:prstGeom prst="rect">
            <a:avLst/>
          </a:prstGeom>
        </p:spPr>
      </p:pic>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t="56869" r="56601"/>
          <a:stretch/>
        </p:blipFill>
        <p:spPr>
          <a:xfrm>
            <a:off x="122353" y="3095897"/>
            <a:ext cx="2633909" cy="3644537"/>
          </a:xfrm>
          <a:prstGeom prst="rect">
            <a:avLst/>
          </a:prstGeom>
        </p:spPr>
      </p:pic>
      <p:pic>
        <p:nvPicPr>
          <p:cNvPr id="4" name="Imagen 3"/>
          <p:cNvPicPr>
            <a:picLocks noChangeAspect="1"/>
          </p:cNvPicPr>
          <p:nvPr/>
        </p:nvPicPr>
        <p:blipFill rotWithShape="1">
          <a:blip r:embed="rId5">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5" name="Rectángulo 4"/>
          <p:cNvSpPr/>
          <p:nvPr/>
        </p:nvSpPr>
        <p:spPr>
          <a:xfrm>
            <a:off x="2982686" y="2898693"/>
            <a:ext cx="8538754" cy="3319498"/>
          </a:xfrm>
          <a:prstGeom prst="rect">
            <a:avLst/>
          </a:prstGeom>
        </p:spPr>
        <p:txBody>
          <a:bodyPr wrap="square">
            <a:spAutoFit/>
          </a:bodyPr>
          <a:lstStyle/>
          <a:p>
            <a:pPr algn="ctr">
              <a:lnSpc>
                <a:spcPct val="107000"/>
              </a:lnSpc>
              <a:spcAft>
                <a:spcPts val="800"/>
              </a:spcAft>
            </a:pPr>
            <a:r>
              <a:rPr lang="es-CO" sz="2800" b="1" dirty="0">
                <a:solidFill>
                  <a:schemeClr val="bg1"/>
                </a:solidFill>
                <a:latin typeface="Avenir Next Medium" panose="020B0603020202020204" pitchFamily="34" charset="0"/>
                <a:ea typeface="Calibri" panose="020F0502020204030204" pitchFamily="34" charset="0"/>
                <a:cs typeface="Times New Roman" panose="02020603050405020304" pitchFamily="18" charset="0"/>
              </a:rPr>
              <a:t>En nuestra vía láctea, también existen los otros, con ellos construimos lo que somos y tenemos. Por esto es importante después de contemplar y agradecer nuestra propia constelación, levantar la mirada y reconocer al otro en lo que es, en lo que aporta a mi vida y en lo que yo como persona le puedo aportar. </a:t>
            </a:r>
            <a:endParaRPr lang="en-US" sz="2800" b="1" dirty="0">
              <a:solidFill>
                <a:schemeClr val="bg1"/>
              </a:solidFill>
              <a:latin typeface="Avenir Next Medium"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939218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pic>
        <p:nvPicPr>
          <p:cNvPr id="7" name="Imagen 6"/>
          <p:cNvPicPr>
            <a:picLocks noChangeAspect="1"/>
          </p:cNvPicPr>
          <p:nvPr/>
        </p:nvPicPr>
        <p:blipFill rotWithShape="1">
          <a:blip r:embed="rId5">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8" name="Rectángulo 7"/>
          <p:cNvSpPr/>
          <p:nvPr/>
        </p:nvSpPr>
        <p:spPr>
          <a:xfrm>
            <a:off x="2982686" y="2898693"/>
            <a:ext cx="8538754" cy="2858475"/>
          </a:xfrm>
          <a:prstGeom prst="rect">
            <a:avLst/>
          </a:prstGeom>
        </p:spPr>
        <p:txBody>
          <a:bodyPr wrap="square">
            <a:spAutoFit/>
          </a:bodyPr>
          <a:lstStyle/>
          <a:p>
            <a:pPr algn="ctr">
              <a:lnSpc>
                <a:spcPct val="107000"/>
              </a:lnSpc>
              <a:spcAft>
                <a:spcPts val="800"/>
              </a:spcAft>
            </a:pPr>
            <a:r>
              <a:rPr lang="es-ES" sz="2800" b="1" dirty="0" smtClean="0">
                <a:solidFill>
                  <a:schemeClr val="bg1"/>
                </a:solidFill>
                <a:latin typeface="Avenir Next Medium" panose="020B0603020202020204" pitchFamily="34" charset="0"/>
                <a:ea typeface="Calibri" panose="020F0502020204030204" pitchFamily="34" charset="0"/>
                <a:cs typeface="Times New Roman" panose="02020603050405020304" pitchFamily="18" charset="0"/>
              </a:rPr>
              <a:t>En toda vía láctea, se forman constantemente cúmulos estelares que son la agrupación de muchas estrellas juntas que llaman la atención por su luminosidad. Se forman por la atracción gravitatoria que hay entre ellas y que logran reunirse en una región del universo muy pequeña.</a:t>
            </a:r>
            <a:endParaRPr lang="en-US" sz="2800" b="1" dirty="0">
              <a:solidFill>
                <a:schemeClr val="bg1"/>
              </a:solidFill>
              <a:latin typeface="Avenir Next Medium"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2710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7" name="Elipse 6"/>
          <p:cNvSpPr/>
          <p:nvPr/>
        </p:nvSpPr>
        <p:spPr>
          <a:xfrm>
            <a:off x="10326021" y="143692"/>
            <a:ext cx="1665681" cy="164777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3530" y="294110"/>
            <a:ext cx="1736936" cy="1625819"/>
          </a:xfrm>
          <a:prstGeom prst="rect">
            <a:avLst/>
          </a:prstGeom>
        </p:spPr>
      </p:pic>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t="56869" r="56601"/>
          <a:stretch/>
        </p:blipFill>
        <p:spPr>
          <a:xfrm>
            <a:off x="122353" y="3095897"/>
            <a:ext cx="2633909" cy="3644537"/>
          </a:xfrm>
          <a:prstGeom prst="rect">
            <a:avLst/>
          </a:prstGeom>
        </p:spPr>
      </p:pic>
      <p:pic>
        <p:nvPicPr>
          <p:cNvPr id="10" name="Imagen 9"/>
          <p:cNvPicPr>
            <a:picLocks noChangeAspect="1"/>
          </p:cNvPicPr>
          <p:nvPr/>
        </p:nvPicPr>
        <p:blipFill rotWithShape="1">
          <a:blip r:embed="rId5">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12" name="Rectángulo 11"/>
          <p:cNvSpPr/>
          <p:nvPr/>
        </p:nvSpPr>
        <p:spPr>
          <a:xfrm>
            <a:off x="3021875" y="3102433"/>
            <a:ext cx="8538754" cy="2397451"/>
          </a:xfrm>
          <a:prstGeom prst="rect">
            <a:avLst/>
          </a:prstGeom>
        </p:spPr>
        <p:txBody>
          <a:bodyPr wrap="square">
            <a:spAutoFit/>
          </a:bodyPr>
          <a:lstStyle/>
          <a:p>
            <a:pPr algn="ctr">
              <a:lnSpc>
                <a:spcPct val="107000"/>
              </a:lnSpc>
              <a:spcAft>
                <a:spcPts val="800"/>
              </a:spcAft>
            </a:pPr>
            <a:r>
              <a:rPr lang="es-ES" sz="2800" b="1" dirty="0" smtClean="0">
                <a:solidFill>
                  <a:schemeClr val="bg1"/>
                </a:solidFill>
                <a:latin typeface="Avenir Next Medium" panose="020B0603020202020204" pitchFamily="34" charset="0"/>
                <a:ea typeface="Calibri" panose="020F0502020204030204" pitchFamily="34" charset="0"/>
                <a:cs typeface="Times New Roman" panose="02020603050405020304" pitchFamily="18" charset="0"/>
              </a:rPr>
              <a:t>Los cúmulos estelares evidentemente representan a los otros, que también tiene su propio brillo, su propia luz. Pero cuando se acercan a nuestra vida por diversas circunstancias hacen que la luminosidad de nuestra constelación sea mayor. </a:t>
            </a:r>
            <a:endParaRPr lang="en-US" sz="2800" b="1" dirty="0">
              <a:solidFill>
                <a:schemeClr val="bg1"/>
              </a:solidFill>
              <a:latin typeface="Avenir Next Medium"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0519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0005" y="1922952"/>
            <a:ext cx="4723573" cy="4723573"/>
          </a:xfrm>
          <a:prstGeom prst="rect">
            <a:avLst/>
          </a:prstGeom>
        </p:spPr>
      </p:pic>
      <p:pic>
        <p:nvPicPr>
          <p:cNvPr id="7" name="Imagen 6"/>
          <p:cNvPicPr>
            <a:picLocks noChangeAspect="1"/>
          </p:cNvPicPr>
          <p:nvPr/>
        </p:nvPicPr>
        <p:blipFill rotWithShape="1">
          <a:blip r:embed="rId6">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4" name="Rectángulo 3"/>
          <p:cNvSpPr/>
          <p:nvPr/>
        </p:nvSpPr>
        <p:spPr>
          <a:xfrm>
            <a:off x="1463962" y="2357704"/>
            <a:ext cx="5061002" cy="2308324"/>
          </a:xfrm>
          <a:prstGeom prst="rect">
            <a:avLst/>
          </a:prstGeom>
        </p:spPr>
        <p:txBody>
          <a:bodyPr wrap="none">
            <a:spAutoFit/>
          </a:bodyPr>
          <a:lstStyle/>
          <a:p>
            <a:pPr algn="ctr"/>
            <a:r>
              <a:rPr lang="es-ES" sz="7200" dirty="0" smtClean="0">
                <a:solidFill>
                  <a:schemeClr val="bg1"/>
                </a:solidFill>
                <a:latin typeface="Billo" panose="00000400000000000000" pitchFamily="2" charset="0"/>
                <a:ea typeface="Calibri" panose="020F0502020204030204" pitchFamily="34" charset="0"/>
              </a:rPr>
              <a:t>ERES </a:t>
            </a:r>
          </a:p>
          <a:p>
            <a:pPr algn="ctr"/>
            <a:r>
              <a:rPr lang="es-ES" sz="7200" dirty="0" smtClean="0">
                <a:solidFill>
                  <a:schemeClr val="bg1"/>
                </a:solidFill>
                <a:latin typeface="Billo" panose="00000400000000000000" pitchFamily="2" charset="0"/>
                <a:ea typeface="Calibri" panose="020F0502020204030204" pitchFamily="34" charset="0"/>
              </a:rPr>
              <a:t>IMPORTANTE</a:t>
            </a:r>
            <a:endParaRPr lang="en-US" sz="7200" dirty="0">
              <a:solidFill>
                <a:schemeClr val="bg1"/>
              </a:solidFill>
              <a:latin typeface="Billo" panose="00000400000000000000" pitchFamily="2" charset="0"/>
            </a:endParaRPr>
          </a:p>
        </p:txBody>
      </p:sp>
      <p:sp>
        <p:nvSpPr>
          <p:cNvPr id="12" name="Rectángulo 11"/>
          <p:cNvSpPr/>
          <p:nvPr/>
        </p:nvSpPr>
        <p:spPr>
          <a:xfrm>
            <a:off x="7667898" y="4057283"/>
            <a:ext cx="2131808" cy="769441"/>
          </a:xfrm>
          <a:prstGeom prst="rect">
            <a:avLst/>
          </a:prstGeom>
        </p:spPr>
        <p:txBody>
          <a:bodyPr wrap="square">
            <a:spAutoFit/>
          </a:bodyPr>
          <a:lstStyle/>
          <a:p>
            <a:r>
              <a:rPr lang="es-ES" sz="4400" dirty="0" smtClean="0">
                <a:latin typeface="Billo" panose="00000400000000000000" pitchFamily="2" charset="0"/>
                <a:ea typeface="Calibri" panose="020F0502020204030204" pitchFamily="34" charset="0"/>
              </a:rPr>
              <a:t>EL OTRO</a:t>
            </a:r>
            <a:endParaRPr lang="en-US" sz="4400" dirty="0">
              <a:latin typeface="Billo" panose="00000400000000000000" pitchFamily="2" charset="0"/>
            </a:endParaRPr>
          </a:p>
        </p:txBody>
      </p:sp>
    </p:spTree>
    <p:extLst>
      <p:ext uri="{BB962C8B-B14F-4D97-AF65-F5344CB8AC3E}">
        <p14:creationId xmlns:p14="http://schemas.microsoft.com/office/powerpoint/2010/main" val="2369295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7" name="Elipse 6"/>
          <p:cNvSpPr/>
          <p:nvPr/>
        </p:nvSpPr>
        <p:spPr>
          <a:xfrm>
            <a:off x="10326021" y="143692"/>
            <a:ext cx="1665681" cy="164777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3530" y="294110"/>
            <a:ext cx="1736936" cy="1625819"/>
          </a:xfrm>
          <a:prstGeom prst="rect">
            <a:avLst/>
          </a:prstGeom>
        </p:spPr>
      </p:pic>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t="56869" r="56601"/>
          <a:stretch/>
        </p:blipFill>
        <p:spPr>
          <a:xfrm>
            <a:off x="122353" y="3095897"/>
            <a:ext cx="2633909" cy="3644537"/>
          </a:xfrm>
          <a:prstGeom prst="rect">
            <a:avLst/>
          </a:prstGeom>
        </p:spPr>
      </p:pic>
      <p:sp>
        <p:nvSpPr>
          <p:cNvPr id="2" name="Rectángulo 1"/>
          <p:cNvSpPr/>
          <p:nvPr/>
        </p:nvSpPr>
        <p:spPr>
          <a:xfrm>
            <a:off x="2878615" y="3175071"/>
            <a:ext cx="8804365" cy="750975"/>
          </a:xfrm>
          <a:prstGeom prst="rect">
            <a:avLst/>
          </a:prstGeom>
        </p:spPr>
        <p:txBody>
          <a:bodyPr wrap="square">
            <a:spAutoFit/>
          </a:bodyPr>
          <a:lstStyle/>
          <a:p>
            <a:pPr algn="ctr">
              <a:lnSpc>
                <a:spcPct val="107000"/>
              </a:lnSpc>
              <a:spcAft>
                <a:spcPts val="800"/>
              </a:spcAft>
            </a:pPr>
            <a:r>
              <a:rPr lang="es-ES" sz="4000" dirty="0">
                <a:solidFill>
                  <a:schemeClr val="bg1"/>
                </a:solidFill>
                <a:latin typeface="Avenir Next Heavy" panose="020B0903020202020204" pitchFamily="34" charset="0"/>
                <a:ea typeface="Calibri" panose="020F0502020204030204" pitchFamily="34" charset="0"/>
                <a:cs typeface="Times New Roman" panose="02020603050405020304" pitchFamily="18" charset="0"/>
              </a:rPr>
              <a:t>¿Qué generó la actividad en mí? </a:t>
            </a:r>
            <a:endParaRPr lang="es-ES" sz="4000" dirty="0" smtClean="0">
              <a:solidFill>
                <a:schemeClr val="bg1"/>
              </a:solidFill>
              <a:latin typeface="Avenir Next Heavy" panose="020B0903020202020204" pitchFamily="34" charset="0"/>
              <a:ea typeface="Calibri" panose="020F0502020204030204" pitchFamily="34" charset="0"/>
              <a:cs typeface="Times New Roman" panose="02020603050405020304" pitchFamily="18" charset="0"/>
            </a:endParaRPr>
          </a:p>
        </p:txBody>
      </p:sp>
      <p:pic>
        <p:nvPicPr>
          <p:cNvPr id="10" name="Imagen 9"/>
          <p:cNvPicPr>
            <a:picLocks noChangeAspect="1"/>
          </p:cNvPicPr>
          <p:nvPr/>
        </p:nvPicPr>
        <p:blipFill rotWithShape="1">
          <a:blip r:embed="rId5">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11" name="Rectángulo 10"/>
          <p:cNvSpPr/>
          <p:nvPr/>
        </p:nvSpPr>
        <p:spPr>
          <a:xfrm>
            <a:off x="2878615" y="4776096"/>
            <a:ext cx="8804365" cy="1409617"/>
          </a:xfrm>
          <a:prstGeom prst="rect">
            <a:avLst/>
          </a:prstGeom>
        </p:spPr>
        <p:txBody>
          <a:bodyPr wrap="square">
            <a:spAutoFit/>
          </a:bodyPr>
          <a:lstStyle/>
          <a:p>
            <a:pPr algn="ctr">
              <a:lnSpc>
                <a:spcPct val="107000"/>
              </a:lnSpc>
              <a:spcAft>
                <a:spcPts val="800"/>
              </a:spcAft>
            </a:pPr>
            <a:r>
              <a:rPr lang="es-ES" sz="4000" dirty="0" smtClean="0">
                <a:solidFill>
                  <a:schemeClr val="bg1"/>
                </a:solidFill>
                <a:latin typeface="Avenir Next Heavy" panose="020B0903020202020204" pitchFamily="34" charset="0"/>
                <a:ea typeface="Calibri" panose="020F0502020204030204" pitchFamily="34" charset="0"/>
                <a:cs typeface="Times New Roman" panose="02020603050405020304" pitchFamily="18" charset="0"/>
              </a:rPr>
              <a:t>¿Por qué los otros son importantes en mi constelación? </a:t>
            </a:r>
          </a:p>
        </p:txBody>
      </p:sp>
    </p:spTree>
    <p:extLst>
      <p:ext uri="{BB962C8B-B14F-4D97-AF65-F5344CB8AC3E}">
        <p14:creationId xmlns:p14="http://schemas.microsoft.com/office/powerpoint/2010/main" val="3144918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sp>
        <p:nvSpPr>
          <p:cNvPr id="10" name="Elipse 9"/>
          <p:cNvSpPr/>
          <p:nvPr/>
        </p:nvSpPr>
        <p:spPr>
          <a:xfrm>
            <a:off x="238503" y="4972594"/>
            <a:ext cx="1718536" cy="17000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29" y="5023954"/>
            <a:ext cx="1812367" cy="1622571"/>
          </a:xfrm>
          <a:prstGeom prst="rect">
            <a:avLst/>
          </a:prstGeom>
        </p:spPr>
      </p:pic>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42323" t="46821" b="21488"/>
          <a:stretch/>
        </p:blipFill>
        <p:spPr>
          <a:xfrm>
            <a:off x="9078685" y="117566"/>
            <a:ext cx="3500410" cy="2677886"/>
          </a:xfrm>
          <a:prstGeom prst="rect">
            <a:avLst/>
          </a:prstGeom>
        </p:spPr>
      </p:pic>
      <p:pic>
        <p:nvPicPr>
          <p:cNvPr id="7" name="Imagen 6"/>
          <p:cNvPicPr>
            <a:picLocks noChangeAspect="1"/>
          </p:cNvPicPr>
          <p:nvPr/>
        </p:nvPicPr>
        <p:blipFill rotWithShape="1">
          <a:blip r:embed="rId5">
            <a:extLst>
              <a:ext uri="{28A0092B-C50C-407E-A947-70E740481C1C}">
                <a14:useLocalDpi xmlns:a14="http://schemas.microsoft.com/office/drawing/2010/main" val="0"/>
              </a:ext>
            </a:extLst>
          </a:blip>
          <a:srcRect t="22285" b="45905"/>
          <a:stretch/>
        </p:blipFill>
        <p:spPr>
          <a:xfrm>
            <a:off x="0" y="65045"/>
            <a:ext cx="6696458" cy="2965805"/>
          </a:xfrm>
          <a:prstGeom prst="rect">
            <a:avLst/>
          </a:prstGeom>
        </p:spPr>
      </p:pic>
      <p:sp>
        <p:nvSpPr>
          <p:cNvPr id="3" name="Rectángulo 2"/>
          <p:cNvSpPr/>
          <p:nvPr/>
        </p:nvSpPr>
        <p:spPr>
          <a:xfrm>
            <a:off x="2370353" y="2913020"/>
            <a:ext cx="8052204" cy="2554545"/>
          </a:xfrm>
          <a:prstGeom prst="rect">
            <a:avLst/>
          </a:prstGeom>
          <a:noFill/>
        </p:spPr>
        <p:txBody>
          <a:bodyPr wrap="none" lIns="91440" tIns="45720" rIns="91440" bIns="45720">
            <a:spAutoFit/>
          </a:bodyPr>
          <a:lstStyle/>
          <a:p>
            <a:pPr algn="ctr"/>
            <a:r>
              <a:rPr lang="es-ES" sz="8000" b="1" cap="none" spc="0" dirty="0" smtClean="0">
                <a:ln w="6600">
                  <a:solidFill>
                    <a:schemeClr val="accent2"/>
                  </a:solidFill>
                  <a:prstDash val="solid"/>
                </a:ln>
                <a:solidFill>
                  <a:srgbClr val="FFFFFF"/>
                </a:solidFill>
                <a:effectLst>
                  <a:outerShdw dist="38100" dir="2700000" algn="tl" rotWithShape="0">
                    <a:schemeClr val="accent2"/>
                  </a:outerShdw>
                </a:effectLst>
                <a:latin typeface="Bauhaus 93" panose="04030905020B02020C02" pitchFamily="82" charset="0"/>
              </a:rPr>
              <a:t>¡GRACIAS SEÑOR </a:t>
            </a:r>
          </a:p>
          <a:p>
            <a:pPr algn="ctr"/>
            <a:r>
              <a:rPr lang="es-ES" sz="8000" b="1" cap="none" spc="0" dirty="0" smtClean="0">
                <a:ln w="6600">
                  <a:solidFill>
                    <a:schemeClr val="accent2"/>
                  </a:solidFill>
                  <a:prstDash val="solid"/>
                </a:ln>
                <a:solidFill>
                  <a:srgbClr val="FFFFFF"/>
                </a:solidFill>
                <a:effectLst>
                  <a:outerShdw dist="38100" dir="2700000" algn="tl" rotWithShape="0">
                    <a:schemeClr val="accent2"/>
                  </a:outerShdw>
                </a:effectLst>
                <a:latin typeface="Bauhaus 93" panose="04030905020B02020C02" pitchFamily="82" charset="0"/>
              </a:rPr>
              <a:t>POR LOS OTROS!</a:t>
            </a:r>
            <a:endParaRPr lang="es-ES" sz="8000" b="1" cap="none" spc="0" dirty="0">
              <a:ln w="6600">
                <a:solidFill>
                  <a:schemeClr val="accent2"/>
                </a:solidFill>
                <a:prstDash val="solid"/>
              </a:ln>
              <a:solidFill>
                <a:srgbClr val="FFFFFF"/>
              </a:solidFill>
              <a:effectLst>
                <a:outerShdw dist="38100" dir="2700000" algn="tl" rotWithShape="0">
                  <a:schemeClr val="accent2"/>
                </a:outerShdw>
              </a:effectLst>
              <a:latin typeface="Bauhaus 93" panose="04030905020B02020C02" pitchFamily="82" charset="0"/>
            </a:endParaRPr>
          </a:p>
        </p:txBody>
      </p:sp>
    </p:spTree>
    <p:extLst>
      <p:ext uri="{BB962C8B-B14F-4D97-AF65-F5344CB8AC3E}">
        <p14:creationId xmlns:p14="http://schemas.microsoft.com/office/powerpoint/2010/main" val="9411361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667001" y="-2667001"/>
            <a:ext cx="6857999" cy="12191999"/>
          </a:xfrm>
          <a:prstGeom prst="rect">
            <a:avLst/>
          </a:prstGeom>
        </p:spPr>
      </p:pic>
      <p:pic>
        <p:nvPicPr>
          <p:cNvPr id="2" name="y2mate.com - GRACIAS SEÑOR ARTURO GIRALDO JR  CON LETRA_xs2l-5IYNEA_72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07993" y="457200"/>
            <a:ext cx="9985829" cy="5617029"/>
          </a:xfrm>
          <a:prstGeom prst="rect">
            <a:avLst/>
          </a:prstGeom>
        </p:spPr>
      </p:pic>
    </p:spTree>
    <p:extLst>
      <p:ext uri="{BB962C8B-B14F-4D97-AF65-F5344CB8AC3E}">
        <p14:creationId xmlns:p14="http://schemas.microsoft.com/office/powerpoint/2010/main" val="36731413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TotalTime>
  <Words>205</Words>
  <Application>Microsoft Office PowerPoint</Application>
  <PresentationFormat>Panorámica</PresentationFormat>
  <Paragraphs>14</Paragraphs>
  <Slides>10</Slides>
  <Notes>0</Notes>
  <HiddenSlides>0</HiddenSlides>
  <MMClips>2</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vt:i4>
      </vt:variant>
    </vt:vector>
  </HeadingPairs>
  <TitlesOfParts>
    <vt:vector size="19" baseType="lpstr">
      <vt:lpstr>Arial</vt:lpstr>
      <vt:lpstr>Avenir Next Heavy</vt:lpstr>
      <vt:lpstr>Avenir Next Medium</vt:lpstr>
      <vt:lpstr>Bauhaus 93</vt:lpstr>
      <vt:lpstr>Billo</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Home</dc:creator>
  <cp:lastModifiedBy>Home</cp:lastModifiedBy>
  <cp:revision>15</cp:revision>
  <dcterms:created xsi:type="dcterms:W3CDTF">2020-06-04T21:48:13Z</dcterms:created>
  <dcterms:modified xsi:type="dcterms:W3CDTF">2020-06-09T21:42:35Z</dcterms:modified>
</cp:coreProperties>
</file>