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5" r:id="rId8"/>
    <p:sldId id="262" r:id="rId9"/>
    <p:sldId id="263" r:id="rId10"/>
    <p:sldId id="264" r:id="rId11"/>
    <p:sldId id="266" r:id="rId12"/>
    <p:sldId id="267" r:id="rId13"/>
  </p:sldIdLst>
  <p:sldSz cx="9144000" cy="6858000" type="screen4x3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9A75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14 Rectángulo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18 Rectángulo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Rectángulo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15 Rectángulo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11 Rectángulo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28" name="27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27BBD-ACAA-4252-88FA-5A1944623D21}" type="datetimeFigureOut">
              <a:rPr lang="es-CO" smtClean="0"/>
              <a:t>08/01/2014</a:t>
            </a:fld>
            <a:endParaRPr lang="es-CO"/>
          </a:p>
        </p:txBody>
      </p:sp>
      <p:sp>
        <p:nvSpPr>
          <p:cNvPr id="17" name="16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Conector recto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9 Rectángulo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12 Elipse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13 Elipse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2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311ACBFA-23E1-4C7F-8152-9F46BECFDB6B}" type="slidenum">
              <a:rPr lang="es-CO" smtClean="0"/>
              <a:t>‹Nº›</a:t>
            </a:fld>
            <a:endParaRPr lang="es-CO"/>
          </a:p>
        </p:txBody>
      </p:sp>
      <p:sp>
        <p:nvSpPr>
          <p:cNvPr id="8" name="7 Título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27BBD-ACAA-4252-88FA-5A1944623D21}" type="datetimeFigureOut">
              <a:rPr lang="es-CO" smtClean="0"/>
              <a:t>08/01/2014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ACBFA-23E1-4C7F-8152-9F46BECFDB6B}" type="slidenum">
              <a:rPr lang="es-CO" smtClean="0"/>
              <a:t>‹Nº›</a:t>
            </a:fld>
            <a:endParaRPr lang="es-CO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7 Rectángulo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8 Rectángulo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9 Rectángulo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10 Rectángulo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11 Rectángulo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12 Conector recto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13 Elipse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Elipse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311ACBFA-23E1-4C7F-8152-9F46BECFDB6B}" type="slidenum">
              <a:rPr lang="es-CO" smtClean="0"/>
              <a:t>‹Nº›</a:t>
            </a:fld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27BBD-ACAA-4252-88FA-5A1944623D21}" type="datetimeFigureOut">
              <a:rPr lang="es-CO" smtClean="0"/>
              <a:t>08/01/2014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27BBD-ACAA-4252-88FA-5A1944623D21}" type="datetimeFigureOut">
              <a:rPr lang="es-CO" smtClean="0"/>
              <a:t>08/01/2014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311ACBFA-23E1-4C7F-8152-9F46BECFDB6B}" type="slidenum">
              <a:rPr lang="es-CO" smtClean="0"/>
              <a:t>‹Nº›</a:t>
            </a:fld>
            <a:endParaRPr lang="es-CO"/>
          </a:p>
        </p:txBody>
      </p:sp>
      <p:sp>
        <p:nvSpPr>
          <p:cNvPr id="8" name="7 Marcador de contenido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16 Rectángulo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14 Rectángulo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15 Rectángulo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Rectángulo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18 Rectángulo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11 Rectángulo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13" name="12 Rectángulo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13 Rectángulo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27BBD-ACAA-4252-88FA-5A1944623D21}" type="datetimeFigureOut">
              <a:rPr lang="es-CO" smtClean="0"/>
              <a:t>08/01/2014</a:t>
            </a:fld>
            <a:endParaRPr lang="es-CO"/>
          </a:p>
        </p:txBody>
      </p:sp>
      <p:sp>
        <p:nvSpPr>
          <p:cNvPr id="8" name="7 Conector recto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9 Elipse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Elipse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311ACBFA-23E1-4C7F-8152-9F46BECFDB6B}" type="slidenum">
              <a:rPr lang="es-CO" smtClean="0"/>
              <a:t>‹Nº›</a:t>
            </a:fld>
            <a:endParaRPr lang="es-CO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3AF27BBD-ACAA-4252-88FA-5A1944623D21}" type="datetimeFigureOut">
              <a:rPr lang="es-CO" smtClean="0"/>
              <a:t>08/01/2014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ACBFA-23E1-4C7F-8152-9F46BECFDB6B}" type="slidenum">
              <a:rPr lang="es-CO" smtClean="0"/>
              <a:t>‹Nº›</a:t>
            </a:fld>
            <a:endParaRPr lang="es-CO"/>
          </a:p>
        </p:txBody>
      </p:sp>
      <p:sp>
        <p:nvSpPr>
          <p:cNvPr id="8" name="7 Conector recto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9 Marcador de contenido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2" name="11 Marcador de contenido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Conector recto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19 Rectángulo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18 Rectángulo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20 Rectángulo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21 Rectángulo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10 Rectángulo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Rectángulo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27BBD-ACAA-4252-88FA-5A1944623D21}" type="datetimeFigureOut">
              <a:rPr lang="es-CO" smtClean="0"/>
              <a:t>08/01/2014</a:t>
            </a:fld>
            <a:endParaRPr lang="es-CO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s-CO"/>
          </a:p>
        </p:txBody>
      </p:sp>
      <p:sp>
        <p:nvSpPr>
          <p:cNvPr id="15" name="14 Conector recto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Rectángulo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23 Marcador de contenido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26" name="25 Marcador de contenido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25" name="24 Elipse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26 Elipse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311ACBFA-23E1-4C7F-8152-9F46BECFDB6B}" type="slidenum">
              <a:rPr lang="es-CO" smtClean="0"/>
              <a:t>‹Nº›</a:t>
            </a:fld>
            <a:endParaRPr lang="es-CO"/>
          </a:p>
        </p:txBody>
      </p:sp>
      <p:sp>
        <p:nvSpPr>
          <p:cNvPr id="23" name="22 Título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27BBD-ACAA-4252-88FA-5A1944623D21}" type="datetimeFigureOut">
              <a:rPr lang="es-CO" smtClean="0"/>
              <a:t>08/01/2014</a:t>
            </a:fld>
            <a:endParaRPr lang="es-CO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311ACBFA-23E1-4C7F-8152-9F46BECFDB6B}" type="slidenum">
              <a:rPr lang="es-CO" smtClean="0"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7 Rectángulo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9 Rectángulo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8 Rectángulo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4 Rectángulo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5 Rectángulo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27BBD-ACAA-4252-88FA-5A1944623D21}" type="datetimeFigureOut">
              <a:rPr lang="es-CO" smtClean="0"/>
              <a:t>08/01/2014</a:t>
            </a:fld>
            <a:endParaRPr lang="es-CO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311ACBFA-23E1-4C7F-8152-9F46BECFDB6B}" type="slidenum">
              <a:rPr lang="es-CO" smtClean="0"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18 Rectángulo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14 Rectángulo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Rectángulo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15 Rectángulo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16 Rectángulo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12 Rectángulo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8" name="7 Rectángulo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8 Conector recto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19 Marcador de contenido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0" name="9 Elipse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Elipse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311ACBFA-23E1-4C7F-8152-9F46BECFDB6B}" type="slidenum">
              <a:rPr lang="es-CO" smtClean="0"/>
              <a:t>‹Nº›</a:t>
            </a:fld>
            <a:endParaRPr lang="es-CO"/>
          </a:p>
        </p:txBody>
      </p:sp>
      <p:sp>
        <p:nvSpPr>
          <p:cNvPr id="21" name="20 Rectángulo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27BBD-ACAA-4252-88FA-5A1944623D21}" type="datetimeFigureOut">
              <a:rPr lang="es-CO" smtClean="0"/>
              <a:t>08/01/2014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s-CO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20 Conector recto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18 Rectángulo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15 Rectángulo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16 Rectángulo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Rectángulo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19 Rectángulo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7 Rectángulo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Rectángulo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11 Elipse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Elipse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311ACBFA-23E1-4C7F-8152-9F46BECFDB6B}" type="slidenum">
              <a:rPr lang="es-CO" smtClean="0"/>
              <a:t>‹Nº›</a:t>
            </a:fld>
            <a:endParaRPr lang="es-CO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22" name="21 Rectángulo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3AF27BBD-ACAA-4252-88FA-5A1944623D21}" type="datetimeFigureOut">
              <a:rPr lang="es-CO" smtClean="0"/>
              <a:t>08/01/2014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s-CO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16 Rectángulo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15 Rectángulo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Rectángulo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18 Rectángulo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8 Rectángulo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13 Marcador de fecha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3AF27BBD-ACAA-4252-88FA-5A1944623D21}" type="datetimeFigureOut">
              <a:rPr lang="es-CO" smtClean="0"/>
              <a:t>08/01/2014</a:t>
            </a:fld>
            <a:endParaRPr lang="es-CO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s-CO"/>
          </a:p>
        </p:txBody>
      </p:sp>
      <p:sp>
        <p:nvSpPr>
          <p:cNvPr id="8" name="7 Rectángulo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9 Conector recto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11 Elipse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Elipse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311ACBFA-23E1-4C7F-8152-9F46BECFDB6B}" type="slidenum">
              <a:rPr lang="es-CO" smtClean="0"/>
              <a:t>‹Nº›</a:t>
            </a:fld>
            <a:endParaRPr lang="es-CO"/>
          </a:p>
        </p:txBody>
      </p:sp>
      <p:sp>
        <p:nvSpPr>
          <p:cNvPr id="22" name="21 Marcador de título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3" name="12 Marcador de texto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395536" y="260648"/>
            <a:ext cx="840635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5400" b="1" dirty="0" smtClean="0">
                <a:ln w="10541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ACONTECIMIENTOS 2014</a:t>
            </a:r>
            <a:endParaRPr lang="es-ES" sz="5400" b="1" cap="none" spc="0" dirty="0">
              <a:ln w="10541" cmpd="sng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pic>
        <p:nvPicPr>
          <p:cNvPr id="6" name="5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945" y="2564904"/>
            <a:ext cx="3336652" cy="414908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6 Rectángulo"/>
          <p:cNvSpPr/>
          <p:nvPr/>
        </p:nvSpPr>
        <p:spPr>
          <a:xfrm>
            <a:off x="251520" y="2708920"/>
            <a:ext cx="496855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sz="2400" dirty="0" smtClean="0">
                <a:latin typeface="Arial" pitchFamily="34" charset="0"/>
                <a:cs typeface="Arial" pitchFamily="34" charset="0"/>
              </a:rPr>
              <a:t>El Papa Francisco eligió </a:t>
            </a:r>
            <a:r>
              <a:rPr lang="es-CO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"la fraternidad, camino para LA PAZ" </a:t>
            </a:r>
            <a:r>
              <a:rPr lang="es-CO" sz="2400" dirty="0" smtClean="0">
                <a:latin typeface="Arial" pitchFamily="34" charset="0"/>
                <a:cs typeface="Arial" pitchFamily="34" charset="0"/>
              </a:rPr>
              <a:t>como tema para la próxima 47º Jornada Mundial de la Paz y con el cual reitera su llamado a superar una "cultura del descarte" y promover la "cultura del encuentro" para avanzar en la consecución de un mundo más justo y pacífico.</a:t>
            </a:r>
            <a:endParaRPr lang="es-CO" sz="2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2120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556792"/>
            <a:ext cx="8964488" cy="4824536"/>
          </a:xfrm>
          <a:prstGeom prst="rect">
            <a:avLst/>
          </a:prstGeom>
        </p:spPr>
      </p:pic>
      <p:sp>
        <p:nvSpPr>
          <p:cNvPr id="5" name="4 Rectángulo"/>
          <p:cNvSpPr/>
          <p:nvPr/>
        </p:nvSpPr>
        <p:spPr>
          <a:xfrm>
            <a:off x="181306" y="404664"/>
            <a:ext cx="874957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4000" b="1" cap="none" spc="0" dirty="0" smtClean="0">
                <a:ln w="1905">
                  <a:solidFill>
                    <a:schemeClr val="tx1">
                      <a:lumMod val="65000"/>
                      <a:lumOff val="35000"/>
                    </a:schemeClr>
                  </a:solidFill>
                </a:ln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AGUINALDO DEL RECTOR MAYOR</a:t>
            </a:r>
            <a:endParaRPr lang="es-ES" sz="4000" b="1" cap="none" spc="0" dirty="0">
              <a:ln w="1905">
                <a:solidFill>
                  <a:schemeClr val="tx1">
                    <a:lumMod val="65000"/>
                    <a:lumOff val="35000"/>
                  </a:schemeClr>
                </a:solidFill>
              </a:ln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2086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179512" y="1268760"/>
            <a:ext cx="878497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s-ES" sz="3600" b="1" dirty="0" smtClean="0">
                <a:ln w="11430"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Arriésgate con Jesús</a:t>
            </a:r>
          </a:p>
          <a:p>
            <a:pPr algn="ctr"/>
            <a:r>
              <a:rPr lang="es-ES" sz="3600" b="1" dirty="0">
                <a:ln w="11430"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</a:t>
            </a:r>
            <a:r>
              <a:rPr lang="es-ES" sz="3600" b="1" dirty="0" smtClean="0">
                <a:ln w="11430"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 el partido de la vida</a:t>
            </a:r>
            <a:endParaRPr lang="es-ES" sz="3600" b="1" dirty="0">
              <a:ln w="11430">
                <a:solidFill>
                  <a:schemeClr val="tx1"/>
                </a:solidFill>
              </a:ln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-101813" y="185551"/>
            <a:ext cx="934762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s-ES" sz="4000" b="1" dirty="0" smtClean="0">
                <a:ln w="11430"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PROPUESTA PASTORAL 2014</a:t>
            </a:r>
            <a:endParaRPr lang="es-ES" sz="4000" b="1" cap="none" spc="0" dirty="0">
              <a:ln w="11430">
                <a:solidFill>
                  <a:schemeClr val="tx1"/>
                </a:solidFill>
              </a:ln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316553" y="2469089"/>
            <a:ext cx="820891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 smtClean="0"/>
              <a:t>1 ETAPA</a:t>
            </a:r>
            <a:br>
              <a:rPr lang="es-CO" dirty="0" smtClean="0"/>
            </a:br>
            <a:r>
              <a:rPr lang="es-CO" b="1" dirty="0" smtClean="0">
                <a:solidFill>
                  <a:srgbClr val="FF0000"/>
                </a:solidFill>
              </a:rPr>
              <a:t>DIGO SÍ… ENTRENO CON CRISTO</a:t>
            </a:r>
          </a:p>
          <a:p>
            <a:r>
              <a:rPr lang="es-CO" b="1" dirty="0"/>
              <a:t>Amistad con Jesús y Espiritualidad del cotidiano</a:t>
            </a:r>
            <a:r>
              <a:rPr lang="es-CO" b="1" dirty="0" smtClean="0"/>
              <a:t>:</a:t>
            </a:r>
          </a:p>
          <a:p>
            <a:r>
              <a:rPr lang="es-CO" b="1" dirty="0" smtClean="0"/>
              <a:t>Experiencias para trabajar: la </a:t>
            </a:r>
            <a:r>
              <a:rPr lang="es-CO" b="1" dirty="0"/>
              <a:t>oración </a:t>
            </a:r>
            <a:r>
              <a:rPr lang="es-CO" b="1" dirty="0" smtClean="0"/>
              <a:t>– vida sacramental.</a:t>
            </a:r>
          </a:p>
          <a:p>
            <a:endParaRPr lang="es-CO" dirty="0"/>
          </a:p>
          <a:p>
            <a:r>
              <a:rPr lang="es-CO" dirty="0" smtClean="0"/>
              <a:t>2. ETAPA</a:t>
            </a:r>
          </a:p>
          <a:p>
            <a:r>
              <a:rPr lang="es-CO" b="1" dirty="0" smtClean="0">
                <a:solidFill>
                  <a:srgbClr val="FF0000"/>
                </a:solidFill>
              </a:rPr>
              <a:t>EN LA EMOCION DEL PARTIDO ME LA JUEGO COMO MARIA</a:t>
            </a:r>
          </a:p>
          <a:p>
            <a:r>
              <a:rPr lang="es-CO" b="1" dirty="0"/>
              <a:t>Espiritualidad Mariana – la </a:t>
            </a:r>
            <a:r>
              <a:rPr lang="es-CO" b="1" dirty="0" smtClean="0"/>
              <a:t>alegría Pascual</a:t>
            </a:r>
          </a:p>
          <a:p>
            <a:r>
              <a:rPr lang="es-CO" b="1" dirty="0" smtClean="0"/>
              <a:t>Experiencias para trabajar: la entrega generosa y el optimismo</a:t>
            </a:r>
          </a:p>
          <a:p>
            <a:endParaRPr lang="es-CO" dirty="0"/>
          </a:p>
          <a:p>
            <a:r>
              <a:rPr lang="es-CO" dirty="0" smtClean="0"/>
              <a:t>3 ETAPA</a:t>
            </a:r>
          </a:p>
          <a:p>
            <a:r>
              <a:rPr lang="es-CO" b="1" dirty="0" smtClean="0">
                <a:solidFill>
                  <a:srgbClr val="FF0000"/>
                </a:solidFill>
              </a:rPr>
              <a:t>GANANDO O PERDIENDO, CON CRISTO ME QUEDO</a:t>
            </a:r>
          </a:p>
          <a:p>
            <a:r>
              <a:rPr lang="es-CO" b="1" dirty="0"/>
              <a:t>Comunión Eclesial – </a:t>
            </a:r>
            <a:r>
              <a:rPr lang="es-CO" b="1" dirty="0" smtClean="0"/>
              <a:t>Compromiso Responsable</a:t>
            </a:r>
          </a:p>
          <a:p>
            <a:r>
              <a:rPr lang="es-CO" b="1" dirty="0" smtClean="0"/>
              <a:t>Experiencias para trabajar: el anuncio</a:t>
            </a:r>
            <a:r>
              <a:rPr lang="es-CO" b="1" dirty="0"/>
              <a:t> </a:t>
            </a:r>
            <a:r>
              <a:rPr lang="es-CO" b="1" dirty="0" smtClean="0"/>
              <a:t>y el testimonio.</a:t>
            </a:r>
            <a:endParaRPr lang="es-CO" b="1" dirty="0"/>
          </a:p>
        </p:txBody>
      </p:sp>
    </p:spTree>
    <p:extLst>
      <p:ext uri="{BB962C8B-B14F-4D97-AF65-F5344CB8AC3E}">
        <p14:creationId xmlns:p14="http://schemas.microsoft.com/office/powerpoint/2010/main" val="3157845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8640"/>
            <a:ext cx="9144000" cy="5530291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450" y="5702084"/>
            <a:ext cx="85471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183789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4823520" y="1518704"/>
            <a:ext cx="399695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s-CO" sz="2400" dirty="0">
                <a:latin typeface="Arial" pitchFamily="34" charset="0"/>
                <a:cs typeface="Arial" pitchFamily="34" charset="0"/>
              </a:rPr>
              <a:t>El </a:t>
            </a:r>
            <a:r>
              <a:rPr lang="es-CO" sz="2400" dirty="0" smtClean="0">
                <a:latin typeface="Arial" pitchFamily="34" charset="0"/>
                <a:cs typeface="Arial" pitchFamily="34" charset="0"/>
              </a:rPr>
              <a:t>Santo Padre </a:t>
            </a:r>
            <a:r>
              <a:rPr lang="es-CO" sz="2400" dirty="0">
                <a:latin typeface="Arial" pitchFamily="34" charset="0"/>
                <a:cs typeface="Arial" pitchFamily="34" charset="0"/>
              </a:rPr>
              <a:t>Francisco ha convocado del 5 al 19 de octubre de 2014,</a:t>
            </a:r>
            <a:r>
              <a:rPr lang="es-CO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 </a:t>
            </a:r>
            <a:r>
              <a:rPr lang="es-CO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la III Asamblea General Extraordinaria del Sínodo </a:t>
            </a:r>
            <a:r>
              <a:rPr lang="es-CO" sz="2400" dirty="0">
                <a:latin typeface="Arial" pitchFamily="34" charset="0"/>
                <a:cs typeface="Arial" pitchFamily="34" charset="0"/>
              </a:rPr>
              <a:t>de los obispos, que se celebrará en el Vaticano.</a:t>
            </a:r>
          </a:p>
          <a:p>
            <a:pPr lvl="0" algn="ctr"/>
            <a:r>
              <a:rPr lang="es-CO" sz="2400" dirty="0">
                <a:latin typeface="Arial" pitchFamily="34" charset="0"/>
                <a:cs typeface="Arial" pitchFamily="34" charset="0"/>
              </a:rPr>
              <a:t>El tema escogido para esta Asamblea, será </a:t>
            </a:r>
            <a:r>
              <a:rPr lang="es-CO" sz="2400" b="1" i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"Los desafíos pastorales de la familia en el contexto de la evangelización"</a:t>
            </a:r>
          </a:p>
        </p:txBody>
      </p:sp>
      <p:pic>
        <p:nvPicPr>
          <p:cNvPr id="5" name="4 Imagen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48" r="28871" b="14114"/>
          <a:stretch/>
        </p:blipFill>
        <p:spPr>
          <a:xfrm>
            <a:off x="320574" y="1283568"/>
            <a:ext cx="4303919" cy="499458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5 Rectángulo"/>
          <p:cNvSpPr/>
          <p:nvPr/>
        </p:nvSpPr>
        <p:spPr>
          <a:xfrm>
            <a:off x="104987" y="260648"/>
            <a:ext cx="9039013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s-CO" sz="3600" b="1" spc="50" dirty="0" smtClean="0">
                <a:ln w="1143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III ASAMBLEA GENERAL DE OBISPOS</a:t>
            </a:r>
            <a:endParaRPr lang="es-CO" sz="3600" b="1" spc="50" dirty="0">
              <a:ln w="1143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73923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611560" y="4581128"/>
            <a:ext cx="79928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s-CO" sz="3200" dirty="0">
                <a:latin typeface="Arial" pitchFamily="34" charset="0"/>
                <a:cs typeface="Arial" pitchFamily="34" charset="0"/>
              </a:rPr>
              <a:t>27 de abril: En la Ciudad del Vaticano serán canonizados por el </a:t>
            </a:r>
            <a:r>
              <a:rPr lang="es-CO" sz="3200" dirty="0" smtClean="0">
                <a:latin typeface="Arial" pitchFamily="34" charset="0"/>
                <a:cs typeface="Arial" pitchFamily="34" charset="0"/>
              </a:rPr>
              <a:t>papa </a:t>
            </a:r>
            <a:r>
              <a:rPr lang="es-CO" sz="3200" dirty="0">
                <a:latin typeface="Arial" pitchFamily="34" charset="0"/>
                <a:cs typeface="Arial" pitchFamily="34" charset="0"/>
              </a:rPr>
              <a:t>Francisco los beatos </a:t>
            </a:r>
            <a:r>
              <a:rPr lang="es-CO" sz="32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Juan XXIII </a:t>
            </a:r>
            <a:r>
              <a:rPr lang="es-CO" sz="32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y </a:t>
            </a:r>
            <a:r>
              <a:rPr lang="es-CO" sz="32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Juan Pablo II</a:t>
            </a:r>
            <a:r>
              <a:rPr lang="es-CO" sz="32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6" name="5 Rectángulo"/>
          <p:cNvSpPr/>
          <p:nvPr/>
        </p:nvSpPr>
        <p:spPr>
          <a:xfrm>
            <a:off x="1316077" y="260648"/>
            <a:ext cx="65838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s-ES" sz="5400" b="1" spc="50" dirty="0" smtClean="0">
                <a:ln w="76200">
                  <a:solidFill>
                    <a:srgbClr val="00B0F0"/>
                  </a:solidFill>
                </a:ln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CANONIZACIONES</a:t>
            </a:r>
            <a:endParaRPr lang="es-ES" sz="5400" b="1" spc="50" dirty="0">
              <a:ln w="76200">
                <a:solidFill>
                  <a:srgbClr val="00B0F0"/>
                </a:solidFill>
              </a:ln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4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704" y="1524000"/>
            <a:ext cx="4224300" cy="28411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7 Image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211960" y="1340768"/>
            <a:ext cx="4775348" cy="3429000"/>
          </a:xfrm>
          <a:prstGeom prst="ellipse">
            <a:avLst/>
          </a:prstGeom>
          <a:ln>
            <a:noFill/>
          </a:ln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2763577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107504" y="1605781"/>
            <a:ext cx="5688632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s-CO" sz="2800" dirty="0">
                <a:latin typeface="Arial" pitchFamily="34" charset="0"/>
                <a:cs typeface="Arial" pitchFamily="34" charset="0"/>
              </a:rPr>
              <a:t>Las Naciones Unidas han declarado 2014 </a:t>
            </a:r>
            <a:r>
              <a:rPr lang="es-CO" sz="2800" dirty="0" smtClean="0">
                <a:latin typeface="Arial" pitchFamily="34" charset="0"/>
                <a:cs typeface="Arial" pitchFamily="34" charset="0"/>
              </a:rPr>
              <a:t>como </a:t>
            </a:r>
            <a:r>
              <a:rPr lang="es-CO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Año</a:t>
            </a:r>
            <a:r>
              <a:rPr lang="es-CO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CO" sz="28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Internacional de </a:t>
            </a:r>
            <a:r>
              <a:rPr lang="es-CO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la</a:t>
            </a:r>
          </a:p>
          <a:p>
            <a:pPr lvl="0" algn="ctr"/>
            <a:r>
              <a:rPr lang="es-CO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CO" sz="28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Agricultura </a:t>
            </a:r>
            <a:r>
              <a:rPr lang="es-CO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Familiar.</a:t>
            </a:r>
          </a:p>
          <a:p>
            <a:pPr lvl="0" algn="ctr"/>
            <a:endParaRPr lang="es-CO" sz="28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 algn="ctr"/>
            <a:r>
              <a:rPr lang="es-CO" sz="2800" dirty="0" smtClean="0">
                <a:latin typeface="Arial" pitchFamily="34" charset="0"/>
                <a:cs typeface="Arial" pitchFamily="34" charset="0"/>
              </a:rPr>
              <a:t>Se busca resaltar el papel de la agricultura familiar en la provisión de alimentos, el mantenimiento de los espacios y culturas rurales, la gestión de la biodiversidad y la superación de la pobreza.  </a:t>
            </a:r>
          </a:p>
          <a:p>
            <a:pPr lvl="0" algn="ctr"/>
            <a:endParaRPr lang="es-CO" sz="28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 algn="ctr"/>
            <a:endParaRPr lang="es-CO" sz="28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 algn="ctr"/>
            <a:r>
              <a:rPr lang="es-CO" sz="2800" dirty="0" smtClean="0">
                <a:latin typeface="Arial" pitchFamily="34" charset="0"/>
                <a:cs typeface="Arial" pitchFamily="34" charset="0"/>
              </a:rPr>
              <a:t>.</a:t>
            </a:r>
            <a:endParaRPr lang="es-CO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6 Rectángulo"/>
          <p:cNvSpPr/>
          <p:nvPr/>
        </p:nvSpPr>
        <p:spPr>
          <a:xfrm>
            <a:off x="2636351" y="260648"/>
            <a:ext cx="43258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s-ES" sz="5400" b="1" cap="none" spc="50" dirty="0" smtClean="0">
                <a:ln w="11430">
                  <a:solidFill>
                    <a:schemeClr val="tx1">
                      <a:lumMod val="65000"/>
                      <a:lumOff val="35000"/>
                    </a:schemeClr>
                  </a:solidFill>
                </a:ln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LA ONU…</a:t>
            </a:r>
            <a:endParaRPr lang="es-ES" sz="5400" b="1" cap="none" spc="50" dirty="0">
              <a:ln w="11430">
                <a:solidFill>
                  <a:schemeClr val="tx1">
                    <a:lumMod val="65000"/>
                    <a:lumOff val="35000"/>
                  </a:schemeClr>
                </a:solidFill>
              </a:ln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3" name="12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1639847"/>
            <a:ext cx="6250106" cy="4133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066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Rectángulo"/>
          <p:cNvSpPr/>
          <p:nvPr/>
        </p:nvSpPr>
        <p:spPr>
          <a:xfrm>
            <a:off x="395536" y="1772816"/>
            <a:ext cx="230425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sz="3200" dirty="0" smtClean="0">
                <a:latin typeface="Arial" pitchFamily="34" charset="0"/>
                <a:cs typeface="Arial" pitchFamily="34" charset="0"/>
              </a:rPr>
              <a:t>12 de junio: comienza la edición XX de la </a:t>
            </a:r>
            <a:r>
              <a:rPr lang="es-CO" sz="3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Copa Mundial de Fútbol</a:t>
            </a:r>
            <a:r>
              <a:rPr lang="es-CO" sz="32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CO" sz="3200" dirty="0" smtClean="0">
                <a:latin typeface="Arial" pitchFamily="34" charset="0"/>
                <a:cs typeface="Arial" pitchFamily="34" charset="0"/>
              </a:rPr>
              <a:t>en Brasil.</a:t>
            </a:r>
            <a:endParaRPr lang="es-CO" sz="3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6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1556792"/>
            <a:ext cx="6539182" cy="4904387"/>
          </a:xfrm>
          <a:prstGeom prst="rect">
            <a:avLst/>
          </a:prstGeom>
        </p:spPr>
      </p:pic>
      <p:sp>
        <p:nvSpPr>
          <p:cNvPr id="8" name="7 Rectángulo"/>
          <p:cNvSpPr/>
          <p:nvPr/>
        </p:nvSpPr>
        <p:spPr>
          <a:xfrm>
            <a:off x="215131" y="260648"/>
            <a:ext cx="872758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s-ES" sz="4800" b="1" spc="50" dirty="0" smtClean="0">
                <a:ln w="11430">
                  <a:solidFill>
                    <a:schemeClr val="tx1">
                      <a:lumMod val="65000"/>
                      <a:lumOff val="35000"/>
                    </a:schemeClr>
                  </a:solidFill>
                </a:ln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COPA MUNDIAL DE FUTBOL</a:t>
            </a:r>
            <a:endParaRPr lang="es-ES" sz="4800" b="1" cap="none" spc="50" dirty="0">
              <a:ln w="11430">
                <a:solidFill>
                  <a:schemeClr val="tx1">
                    <a:lumMod val="65000"/>
                    <a:lumOff val="35000"/>
                  </a:schemeClr>
                </a:solidFill>
              </a:ln>
              <a:solidFill>
                <a:srgbClr val="7030A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8599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700808"/>
            <a:ext cx="4020638" cy="42484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4 Rectángulo"/>
          <p:cNvSpPr/>
          <p:nvPr/>
        </p:nvSpPr>
        <p:spPr>
          <a:xfrm>
            <a:off x="4302532" y="2204864"/>
            <a:ext cx="4572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s-CO" sz="4000" dirty="0" smtClean="0">
                <a:latin typeface="Arial" pitchFamily="34" charset="0"/>
                <a:cs typeface="Arial" pitchFamily="34" charset="0"/>
              </a:rPr>
              <a:t>25 de mayo: </a:t>
            </a:r>
            <a:r>
              <a:rPr lang="es-CO" sz="4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elecciones </a:t>
            </a:r>
            <a:r>
              <a:rPr lang="es-CO" sz="4000" dirty="0" smtClean="0">
                <a:latin typeface="Arial" pitchFamily="34" charset="0"/>
                <a:cs typeface="Arial" pitchFamily="34" charset="0"/>
              </a:rPr>
              <a:t>presidenciales en Colombia.</a:t>
            </a:r>
            <a:endParaRPr lang="es-CO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5 Rectángulo"/>
          <p:cNvSpPr/>
          <p:nvPr/>
        </p:nvSpPr>
        <p:spPr>
          <a:xfrm>
            <a:off x="636289" y="260648"/>
            <a:ext cx="816441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s-ES" sz="4400" b="1" cap="none" spc="50" dirty="0" smtClean="0">
                <a:ln w="11430"/>
                <a:solidFill>
                  <a:srgbClr val="0066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ELECCIONES EN COLOMBIA</a:t>
            </a:r>
            <a:endParaRPr lang="es-ES" sz="4400" b="1" cap="none" spc="50" dirty="0">
              <a:ln w="11430"/>
              <a:solidFill>
                <a:srgbClr val="0066FF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8537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426787" y="1628800"/>
            <a:ext cx="842493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sz="3200" b="1" dirty="0">
                <a:latin typeface="Arial" pitchFamily="34" charset="0"/>
                <a:cs typeface="Arial" pitchFamily="34" charset="0"/>
              </a:rPr>
              <a:t>El Instituto Colombiano de Tecnologías de Infraestructura Subterránea (ICTIS</a:t>
            </a:r>
            <a:r>
              <a:rPr lang="es-CO" sz="3200" b="1" dirty="0" smtClean="0">
                <a:latin typeface="Arial" pitchFamily="34" charset="0"/>
                <a:cs typeface="Arial" pitchFamily="34" charset="0"/>
              </a:rPr>
              <a:t>)</a:t>
            </a:r>
            <a:endParaRPr lang="es-CO" sz="32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5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2923204"/>
            <a:ext cx="6757762" cy="3468984"/>
          </a:xfrm>
          <a:prstGeom prst="rect">
            <a:avLst/>
          </a:prstGeom>
        </p:spPr>
      </p:pic>
      <p:sp>
        <p:nvSpPr>
          <p:cNvPr id="2" name="1 Rectángulo"/>
          <p:cNvSpPr/>
          <p:nvPr/>
        </p:nvSpPr>
        <p:spPr>
          <a:xfrm>
            <a:off x="125847" y="188640"/>
            <a:ext cx="90268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s-E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Medellín sede en el 2014</a:t>
            </a:r>
            <a:endParaRPr lang="es-E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00826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1844824"/>
            <a:ext cx="3441920" cy="4128192"/>
          </a:xfrm>
          <a:prstGeom prst="rect">
            <a:avLst/>
          </a:prstGeom>
        </p:spPr>
      </p:pic>
      <p:sp>
        <p:nvSpPr>
          <p:cNvPr id="6" name="5 CuadroTexto"/>
          <p:cNvSpPr txBox="1"/>
          <p:nvPr/>
        </p:nvSpPr>
        <p:spPr>
          <a:xfrm>
            <a:off x="265372" y="1553993"/>
            <a:ext cx="502670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800" dirty="0" smtClean="0">
                <a:latin typeface="Arial" pitchFamily="34" charset="0"/>
                <a:cs typeface="Arial" pitchFamily="34" charset="0"/>
              </a:rPr>
              <a:t>10-11  de Mayo en la Casa de Espiritualidad María </a:t>
            </a:r>
            <a:r>
              <a:rPr lang="es-CO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Auxiliadora de Copacabana se realizará la CINAB</a:t>
            </a:r>
            <a:r>
              <a:rPr lang="es-CO" sz="2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es-CO" sz="2800" dirty="0" smtClean="0">
                <a:latin typeface="Arial" pitchFamily="34" charset="0"/>
                <a:cs typeface="Arial" pitchFamily="34" charset="0"/>
              </a:rPr>
              <a:t>Se contará con la presencia de Sor Silvia </a:t>
            </a:r>
            <a:r>
              <a:rPr lang="es-CO" sz="2800" dirty="0" err="1" smtClean="0">
                <a:latin typeface="Arial" pitchFamily="34" charset="0"/>
                <a:cs typeface="Arial" pitchFamily="34" charset="0"/>
              </a:rPr>
              <a:t>Boullosa</a:t>
            </a:r>
            <a:r>
              <a:rPr lang="es-CO" sz="28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algn="ctr"/>
            <a:endParaRPr lang="es-CO" sz="2800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s-CO" sz="2800" dirty="0" smtClean="0">
                <a:latin typeface="Arial" pitchFamily="34" charset="0"/>
                <a:cs typeface="Arial" pitchFamily="34" charset="0"/>
              </a:rPr>
              <a:t>12 de mayo: </a:t>
            </a:r>
            <a:r>
              <a:rPr lang="es-CO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Reunión de los cuatro Consejos </a:t>
            </a:r>
            <a:r>
              <a:rPr lang="es-CO" sz="28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Inspectoriales</a:t>
            </a:r>
            <a:r>
              <a:rPr lang="es-CO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de Colombia</a:t>
            </a:r>
            <a:r>
              <a:rPr lang="es-CO" b="1" dirty="0" smtClean="0">
                <a:solidFill>
                  <a:srgbClr val="002060"/>
                </a:solidFill>
              </a:rPr>
              <a:t>.</a:t>
            </a:r>
            <a:endParaRPr lang="es-CO" b="1" dirty="0">
              <a:solidFill>
                <a:srgbClr val="002060"/>
              </a:solidFill>
            </a:endParaRPr>
          </a:p>
        </p:txBody>
      </p:sp>
      <p:sp>
        <p:nvSpPr>
          <p:cNvPr id="7" name="6 Rectángulo"/>
          <p:cNvSpPr/>
          <p:nvPr/>
        </p:nvSpPr>
        <p:spPr>
          <a:xfrm>
            <a:off x="3245353" y="260648"/>
            <a:ext cx="265329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s-ES" sz="5400" b="1" spc="50" dirty="0" smtClean="0">
                <a:ln w="11430"/>
                <a:solidFill>
                  <a:srgbClr val="9A75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CINAB</a:t>
            </a:r>
            <a:endParaRPr lang="es-ES" sz="5400" b="1" cap="none" spc="50" dirty="0">
              <a:ln w="11430"/>
              <a:solidFill>
                <a:srgbClr val="9A75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3184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1475656" y="260648"/>
            <a:ext cx="740459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/>
            <a:r>
              <a:rPr lang="es-ES" sz="54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CAPITULO GENERAL</a:t>
            </a:r>
            <a:endParaRPr lang="es-ES" sz="5400" b="1" cap="none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0" name="9 Grupo"/>
          <p:cNvGrpSpPr/>
          <p:nvPr/>
        </p:nvGrpSpPr>
        <p:grpSpPr>
          <a:xfrm>
            <a:off x="-180527" y="2708920"/>
            <a:ext cx="9324527" cy="4185950"/>
            <a:chOff x="-180527" y="3060444"/>
            <a:chExt cx="8482667" cy="3834426"/>
          </a:xfrm>
        </p:grpSpPr>
        <p:pic>
          <p:nvPicPr>
            <p:cNvPr id="8" name="7 Imagen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49612" y="3317407"/>
              <a:ext cx="4752528" cy="3284984"/>
            </a:xfrm>
            <a:prstGeom prst="ellipse">
              <a:avLst/>
            </a:prstGeom>
            <a:ln>
              <a:noFill/>
            </a:ln>
            <a:effectLst>
              <a:softEdge rad="635000"/>
            </a:effectLst>
          </p:spPr>
        </p:pic>
        <p:pic>
          <p:nvPicPr>
            <p:cNvPr id="9" name="8 Imagen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80527" y="3060444"/>
              <a:ext cx="5112568" cy="3834426"/>
            </a:xfrm>
            <a:prstGeom prst="ellipse">
              <a:avLst/>
            </a:prstGeom>
            <a:ln>
              <a:noFill/>
            </a:ln>
            <a:effectLst>
              <a:softEdge rad="635000"/>
            </a:effectLst>
          </p:spPr>
        </p:pic>
      </p:grpSp>
      <p:sp>
        <p:nvSpPr>
          <p:cNvPr id="11" name="10 CuadroTexto"/>
          <p:cNvSpPr txBox="1"/>
          <p:nvPr/>
        </p:nvSpPr>
        <p:spPr>
          <a:xfrm>
            <a:off x="251520" y="1556792"/>
            <a:ext cx="889248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4400" b="1" dirty="0" smtClean="0">
                <a:solidFill>
                  <a:srgbClr val="002060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 DARLING" pitchFamily="2" charset="0"/>
                <a:cs typeface="Arial" pitchFamily="34" charset="0"/>
              </a:rPr>
              <a:t>“ Ser HOY con los JÓVENES, </a:t>
            </a:r>
          </a:p>
          <a:p>
            <a:pPr algn="ctr"/>
            <a:r>
              <a:rPr lang="es-CO" sz="4400" b="1" dirty="0" smtClean="0">
                <a:solidFill>
                  <a:srgbClr val="002060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 DARLING" pitchFamily="2" charset="0"/>
                <a:cs typeface="Arial" pitchFamily="34" charset="0"/>
              </a:rPr>
              <a:t>CASA que EVANGELIZA</a:t>
            </a:r>
            <a:r>
              <a:rPr lang="es-CO" sz="3200" b="1" dirty="0" smtClean="0">
                <a:solidFill>
                  <a:srgbClr val="002060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 DARLING" pitchFamily="2" charset="0"/>
              </a:rPr>
              <a:t>”</a:t>
            </a:r>
          </a:p>
          <a:p>
            <a:pPr algn="ctr"/>
            <a:r>
              <a:rPr lang="es-CO" sz="2400" b="1" dirty="0" smtClean="0"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a:rPr>
              <a:t>Del 22 de Septiembre al 15 de Noviembre</a:t>
            </a:r>
            <a:endParaRPr lang="es-CO" sz="2400" b="1" dirty="0"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pic>
        <p:nvPicPr>
          <p:cNvPr id="2" name="1 Imagen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16632"/>
            <a:ext cx="1491317" cy="1269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575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l">
  <a:themeElements>
    <a:clrScheme name="Civil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l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ivil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1154</TotalTime>
  <Words>282</Words>
  <Application>Microsoft Office PowerPoint</Application>
  <PresentationFormat>Presentación en pantalla (4:3)</PresentationFormat>
  <Paragraphs>46</Paragraphs>
  <Slides>12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12</vt:i4>
      </vt:variant>
    </vt:vector>
  </HeadingPairs>
  <TitlesOfParts>
    <vt:vector size="13" baseType="lpstr">
      <vt:lpstr>Civil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F J S</dc:creator>
  <cp:lastModifiedBy>F J S</cp:lastModifiedBy>
  <cp:revision>19</cp:revision>
  <dcterms:created xsi:type="dcterms:W3CDTF">2013-11-01T02:00:52Z</dcterms:created>
  <dcterms:modified xsi:type="dcterms:W3CDTF">2014-01-09T01:33:49Z</dcterms:modified>
</cp:coreProperties>
</file>