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9" r:id="rId3"/>
    <p:sldId id="298" r:id="rId4"/>
    <p:sldId id="300" r:id="rId5"/>
    <p:sldId id="301" r:id="rId6"/>
    <p:sldId id="302" r:id="rId7"/>
    <p:sldId id="303" r:id="rId8"/>
    <p:sldId id="304" r:id="rId9"/>
    <p:sldId id="30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70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08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29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18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96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68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39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1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4E1663-A4A5-4EDF-9F06-F0216988A4E1}" type="datetimeFigureOut">
              <a:rPr lang="es-CO" smtClean="0"/>
              <a:t>2/07/2020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26" y="636289"/>
            <a:ext cx="10803816" cy="479786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64387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Servicio de autoridad en el Instituto de las FMA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493623" y="1558105"/>
            <a:ext cx="627017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La vocación salesiana nos abre a una dimensión universal.</a:t>
            </a:r>
          </a:p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Nuestro Instituto constituye una comunidad mundial llamada a dar en la Iglesia un testimonio de comunión y catolicidad. </a:t>
            </a: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86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044288" y="84639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La superiora General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7" name="Picture 10" descr="Yvonne Reungoat: &quot;Abramos nuestras comunidades para acoger a los ...">
            <a:extLst>
              <a:ext uri="{FF2B5EF4-FFF2-40B4-BE49-F238E27FC236}">
                <a16:creationId xmlns:a16="http://schemas.microsoft.com/office/drawing/2014/main" id="{8B215FDF-9C43-448D-8543-9C0B7C898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" r="43256" b="4950"/>
          <a:stretch/>
        </p:blipFill>
        <p:spPr bwMode="auto">
          <a:xfrm>
            <a:off x="538927" y="1260446"/>
            <a:ext cx="2944303" cy="3506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5362" r="57787" b="19653"/>
          <a:stretch/>
        </p:blipFill>
        <p:spPr>
          <a:xfrm flipH="1">
            <a:off x="8432482" y="1301662"/>
            <a:ext cx="2835205" cy="4121734"/>
          </a:xfrm>
          <a:prstGeom prst="rect">
            <a:avLst/>
          </a:prstGeom>
        </p:spPr>
      </p:pic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3579056" y="1845539"/>
            <a:ext cx="46442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6000" b="1" dirty="0" smtClean="0">
                <a:solidFill>
                  <a:schemeClr val="bg1"/>
                </a:solidFill>
              </a:rPr>
              <a:t>Son vínculo de comunión y centro de unidad 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3535762" y="96994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La Inspectora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56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501104" y="133073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Consejo general 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852454" y="4661072"/>
            <a:ext cx="80361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En comunión con la Superiora General y la Inspectoría colaboran en el gobierno y la animación del Instituto.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16" y="1473122"/>
            <a:ext cx="3745331" cy="2413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0" b="33524"/>
          <a:stretch/>
        </p:blipFill>
        <p:spPr>
          <a:xfrm>
            <a:off x="7011599" y="1355208"/>
            <a:ext cx="3890199" cy="2531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658034" y="89595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Consejo </a:t>
            </a:r>
            <a:r>
              <a:rPr lang="es-CO" sz="6000" dirty="0" err="1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Inspectorial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224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570647" y="16735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V</a:t>
            </a:r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icaria General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802675" y="4928812"/>
            <a:ext cx="83404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 smtClean="0">
                <a:solidFill>
                  <a:schemeClr val="bg1"/>
                </a:solidFill>
              </a:rPr>
              <a:t>Es la primera colaboradora de la superiora y la Inspectora, en la tarea de animar la vida y la fidelidad dinámica del Instituto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0" y="1096785"/>
            <a:ext cx="4051056" cy="2700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ángulo 7"/>
          <p:cNvSpPr/>
          <p:nvPr/>
        </p:nvSpPr>
        <p:spPr>
          <a:xfrm>
            <a:off x="387660" y="3797489"/>
            <a:ext cx="4148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ontserrat"/>
              </a:rPr>
              <a:t>Sor Chiara </a:t>
            </a:r>
            <a:r>
              <a:rPr lang="en-US" sz="3200" b="1" dirty="0" err="1">
                <a:solidFill>
                  <a:schemeClr val="bg1"/>
                </a:solidFill>
                <a:latin typeface="Montserrat"/>
              </a:rPr>
              <a:t>Cazzuola</a:t>
            </a:r>
            <a:endParaRPr lang="en-US" sz="32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7126832" y="4166136"/>
            <a:ext cx="32415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/>
              </a:rPr>
              <a:t>Sor </a:t>
            </a:r>
            <a:r>
              <a:rPr lang="en-US" sz="2400" b="1" dirty="0" smtClean="0">
                <a:solidFill>
                  <a:schemeClr val="bg1"/>
                </a:solidFill>
                <a:latin typeface="Montserrat"/>
              </a:rPr>
              <a:t>Gloria Consuelo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Montserrat"/>
              </a:rPr>
              <a:t>Salazar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0" t="10914" r="12956" b="6457"/>
          <a:stretch/>
        </p:blipFill>
        <p:spPr>
          <a:xfrm>
            <a:off x="7999248" y="984593"/>
            <a:ext cx="2123531" cy="3181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825937" y="-67388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V</a:t>
            </a:r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icaria </a:t>
            </a:r>
            <a:r>
              <a:rPr lang="es-CO" sz="6000" dirty="0" err="1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Inspectorial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90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403515" y="200995"/>
            <a:ext cx="1231827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8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SECRETARIA GENERAL </a:t>
            </a:r>
            <a:endParaRPr lang="es-ES" sz="48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852454" y="4674135"/>
            <a:ext cx="83404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Es responsable del archivo, de la cronohistora, de los registros y estadísticas generales.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409183" y="4146441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ontserrat"/>
              </a:rPr>
              <a:t>Sor Piera </a:t>
            </a:r>
            <a:r>
              <a:rPr lang="en-US" sz="3200" b="1" dirty="0" err="1">
                <a:solidFill>
                  <a:schemeClr val="bg1"/>
                </a:solidFill>
                <a:latin typeface="Montserrat"/>
              </a:rPr>
              <a:t>Cavaglià</a:t>
            </a:r>
            <a:r>
              <a:rPr lang="en-US" sz="3200" b="1" dirty="0">
                <a:solidFill>
                  <a:schemeClr val="bg1"/>
                </a:solidFill>
                <a:latin typeface="Montserrat"/>
              </a:rPr>
              <a:t> </a:t>
            </a:r>
            <a:endParaRPr lang="en-US" sz="32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08" y="1152443"/>
            <a:ext cx="1939129" cy="2908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ángulo 10"/>
          <p:cNvSpPr/>
          <p:nvPr/>
        </p:nvSpPr>
        <p:spPr>
          <a:xfrm>
            <a:off x="6697100" y="4018617"/>
            <a:ext cx="3328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ontserrat"/>
              </a:rPr>
              <a:t>Sor </a:t>
            </a:r>
            <a:r>
              <a:rPr lang="en-US" sz="3200" b="1" dirty="0" err="1" smtClean="0">
                <a:solidFill>
                  <a:schemeClr val="bg1"/>
                </a:solidFill>
                <a:latin typeface="Montserrat"/>
              </a:rPr>
              <a:t>Ligia</a:t>
            </a:r>
            <a:r>
              <a:rPr lang="en-US" sz="3200" b="1" dirty="0" smtClean="0">
                <a:solidFill>
                  <a:schemeClr val="bg1"/>
                </a:solidFill>
                <a:latin typeface="Montserrat"/>
              </a:rPr>
              <a:t> Bernal</a:t>
            </a:r>
            <a:endParaRPr lang="en-US" sz="32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805403" y="116743"/>
            <a:ext cx="1231827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8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SECRETARIA INSPECTORIAL </a:t>
            </a:r>
            <a:endParaRPr lang="es-ES" sz="48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0" r="10761" b="23137"/>
          <a:stretch/>
        </p:blipFill>
        <p:spPr>
          <a:xfrm>
            <a:off x="7128324" y="850081"/>
            <a:ext cx="2465709" cy="3060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4206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741229" y="-61774"/>
            <a:ext cx="1231827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8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ECÓNOMA GENERAL</a:t>
            </a:r>
            <a:endParaRPr lang="es-ES" sz="48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802675" y="5163745"/>
            <a:ext cx="8340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Coordina y evalúa la administración de los bienes materiales.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387659" y="4272688"/>
            <a:ext cx="3586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ontserrat"/>
              </a:rPr>
              <a:t>Sor </a:t>
            </a:r>
            <a:r>
              <a:rPr lang="en-US" sz="3200" b="1" dirty="0" err="1">
                <a:solidFill>
                  <a:schemeClr val="bg1"/>
                </a:solidFill>
                <a:latin typeface="Montserrat"/>
              </a:rPr>
              <a:t>Vilma</a:t>
            </a:r>
            <a:r>
              <a:rPr lang="en-US" sz="3200" b="1" dirty="0">
                <a:solidFill>
                  <a:schemeClr val="bg1"/>
                </a:solidFill>
                <a:latin typeface="Montserrat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Montserrat"/>
              </a:rPr>
              <a:t>Tallone</a:t>
            </a:r>
            <a:endParaRPr lang="en-US" sz="32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94" y="791519"/>
            <a:ext cx="2345747" cy="3328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ángulo 10"/>
          <p:cNvSpPr/>
          <p:nvPr/>
        </p:nvSpPr>
        <p:spPr>
          <a:xfrm>
            <a:off x="6752217" y="4232499"/>
            <a:ext cx="34211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ontserrat"/>
              </a:rPr>
              <a:t>Sor </a:t>
            </a:r>
            <a:r>
              <a:rPr lang="en-US" sz="3200" b="1" dirty="0" smtClean="0">
                <a:solidFill>
                  <a:schemeClr val="bg1"/>
                </a:solidFill>
                <a:latin typeface="Montserrat"/>
              </a:rPr>
              <a:t>Sandra Ortiz</a:t>
            </a:r>
            <a:endParaRPr lang="en-US" sz="32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807607" y="156568"/>
            <a:ext cx="12318276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48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ECÓNOMA INSPECTORIAL</a:t>
            </a:r>
            <a:endParaRPr lang="es-ES" sz="48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7"/>
          <a:stretch/>
        </p:blipFill>
        <p:spPr>
          <a:xfrm>
            <a:off x="7712256" y="1132413"/>
            <a:ext cx="2508979" cy="3025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5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524693" y="16735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CONSEJERAS VISTADORAS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852454" y="4674135"/>
            <a:ext cx="83404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bg1"/>
                </a:solidFill>
              </a:rPr>
              <a:t>visitan </a:t>
            </a:r>
            <a:r>
              <a:rPr lang="es-ES" sz="3600" b="1" dirty="0">
                <a:solidFill>
                  <a:schemeClr val="bg1"/>
                </a:solidFill>
              </a:rPr>
              <a:t>las Inspectorías a </a:t>
            </a:r>
            <a:r>
              <a:rPr lang="es-ES" sz="3600" b="1" dirty="0" smtClean="0">
                <a:solidFill>
                  <a:schemeClr val="bg1"/>
                </a:solidFill>
              </a:rPr>
              <a:t>ellas </a:t>
            </a:r>
            <a:r>
              <a:rPr lang="es-ES" sz="3600" b="1" dirty="0">
                <a:solidFill>
                  <a:schemeClr val="bg1"/>
                </a:solidFill>
              </a:rPr>
              <a:t>confiadas, como </a:t>
            </a:r>
            <a:r>
              <a:rPr lang="es-ES" sz="3600" b="1" dirty="0" smtClean="0">
                <a:solidFill>
                  <a:schemeClr val="bg1"/>
                </a:solidFill>
              </a:rPr>
              <a:t>hermanas </a:t>
            </a:r>
            <a:r>
              <a:rPr lang="es-ES" sz="3600" b="1" dirty="0">
                <a:solidFill>
                  <a:schemeClr val="bg1"/>
                </a:solidFill>
              </a:rPr>
              <a:t>entre las hermanas, para reforzar la comunión del Instituto</a:t>
            </a:r>
            <a:r>
              <a:rPr lang="es-ES" sz="3600" b="1" dirty="0" smtClean="0">
                <a:solidFill>
                  <a:schemeClr val="bg1"/>
                </a:solidFill>
              </a:rPr>
              <a:t>.</a:t>
            </a:r>
            <a:endParaRPr lang="es-ES" sz="3600" b="1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0" y="1049132"/>
            <a:ext cx="1956339" cy="2934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ángulo 6"/>
          <p:cNvSpPr/>
          <p:nvPr/>
        </p:nvSpPr>
        <p:spPr>
          <a:xfrm>
            <a:off x="-17418" y="4074665"/>
            <a:ext cx="3260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/>
              </a:rPr>
              <a:t>Sor Paola </a:t>
            </a:r>
            <a:r>
              <a:rPr lang="en-US" sz="2400" b="1" dirty="0" err="1">
                <a:solidFill>
                  <a:schemeClr val="bg1"/>
                </a:solidFill>
                <a:latin typeface="Montserrat"/>
              </a:rPr>
              <a:t>Battagliola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752" y="1049132"/>
            <a:ext cx="1956339" cy="293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ángulo 11"/>
          <p:cNvSpPr/>
          <p:nvPr/>
        </p:nvSpPr>
        <p:spPr>
          <a:xfrm>
            <a:off x="3631072" y="4072297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/>
              </a:rPr>
              <a:t>Sor Silvia </a:t>
            </a:r>
            <a:r>
              <a:rPr lang="en-US" sz="2400" b="1" dirty="0" err="1">
                <a:solidFill>
                  <a:schemeClr val="bg1"/>
                </a:solidFill>
                <a:latin typeface="Montserrat"/>
              </a:rPr>
              <a:t>Boullosa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532" y="1049131"/>
            <a:ext cx="1956339" cy="293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ángulo 13"/>
          <p:cNvSpPr/>
          <p:nvPr/>
        </p:nvSpPr>
        <p:spPr>
          <a:xfrm>
            <a:off x="7734263" y="3977220"/>
            <a:ext cx="29608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Montserrat"/>
              </a:rPr>
              <a:t>Sor Maria Assunta </a:t>
            </a:r>
            <a:endParaRPr lang="pt-BR" sz="2400" b="1" dirty="0" smtClean="0">
              <a:solidFill>
                <a:schemeClr val="bg1"/>
              </a:solidFill>
              <a:latin typeface="Montserrat"/>
            </a:endParaRPr>
          </a:p>
          <a:p>
            <a:pPr algn="ctr"/>
            <a:r>
              <a:rPr lang="pt-BR" sz="2400" b="1" dirty="0" err="1" smtClean="0">
                <a:solidFill>
                  <a:schemeClr val="bg1"/>
                </a:solidFill>
                <a:latin typeface="Montserrat"/>
              </a:rPr>
              <a:t>Sumiko</a:t>
            </a:r>
            <a:r>
              <a:rPr lang="pt-BR" sz="2400" b="1" dirty="0" smtClean="0">
                <a:solidFill>
                  <a:schemeClr val="bg1"/>
                </a:solidFill>
                <a:latin typeface="Montserrat"/>
              </a:rPr>
              <a:t> </a:t>
            </a:r>
            <a:r>
              <a:rPr lang="pt-BR" sz="2400" b="1" dirty="0" err="1">
                <a:solidFill>
                  <a:schemeClr val="bg1"/>
                </a:solidFill>
                <a:latin typeface="Montserrat"/>
              </a:rPr>
              <a:t>Inoue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2258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640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524693" y="16735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CONSEJERAS VISTADORAS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852454" y="4674135"/>
            <a:ext cx="83404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bg1"/>
                </a:solidFill>
              </a:rPr>
              <a:t>visitan </a:t>
            </a:r>
            <a:r>
              <a:rPr lang="es-ES" sz="3600" b="1" dirty="0">
                <a:solidFill>
                  <a:schemeClr val="bg1"/>
                </a:solidFill>
              </a:rPr>
              <a:t>las Inspectorías a </a:t>
            </a:r>
            <a:r>
              <a:rPr lang="es-ES" sz="3600" b="1" dirty="0" smtClean="0">
                <a:solidFill>
                  <a:schemeClr val="bg1"/>
                </a:solidFill>
              </a:rPr>
              <a:t>ellas </a:t>
            </a:r>
            <a:r>
              <a:rPr lang="es-ES" sz="3600" b="1" dirty="0">
                <a:solidFill>
                  <a:schemeClr val="bg1"/>
                </a:solidFill>
              </a:rPr>
              <a:t>confiadas, como </a:t>
            </a:r>
            <a:r>
              <a:rPr lang="es-ES" sz="3600" b="1" dirty="0" smtClean="0">
                <a:solidFill>
                  <a:schemeClr val="bg1"/>
                </a:solidFill>
              </a:rPr>
              <a:t>hermanas </a:t>
            </a:r>
            <a:r>
              <a:rPr lang="es-ES" sz="3600" b="1" dirty="0">
                <a:solidFill>
                  <a:schemeClr val="bg1"/>
                </a:solidFill>
              </a:rPr>
              <a:t>entre las hermanas, para reforzar la comunión del Instituto</a:t>
            </a:r>
            <a:r>
              <a:rPr lang="es-ES" sz="3600" b="1" dirty="0" smtClean="0">
                <a:solidFill>
                  <a:schemeClr val="bg1"/>
                </a:solidFill>
              </a:rPr>
              <a:t>.</a:t>
            </a:r>
            <a:endParaRPr lang="es-ES" sz="3600" b="1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0" y="1049132"/>
            <a:ext cx="1956339" cy="293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ángulo 6"/>
          <p:cNvSpPr/>
          <p:nvPr/>
        </p:nvSpPr>
        <p:spPr>
          <a:xfrm>
            <a:off x="-17418" y="4074665"/>
            <a:ext cx="2767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/>
              </a:rPr>
              <a:t>Sor Phyllis </a:t>
            </a:r>
            <a:r>
              <a:rPr lang="en-US" sz="2400" b="1" dirty="0" err="1">
                <a:solidFill>
                  <a:schemeClr val="bg1"/>
                </a:solidFill>
                <a:latin typeface="Montserrat"/>
              </a:rPr>
              <a:t>Neves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974" y="1067703"/>
            <a:ext cx="1956338" cy="293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ángulo 11"/>
          <p:cNvSpPr/>
          <p:nvPr/>
        </p:nvSpPr>
        <p:spPr>
          <a:xfrm>
            <a:off x="2749686" y="4093236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"/>
              </a:rPr>
              <a:t>Sor Chantal </a:t>
            </a:r>
            <a:r>
              <a:rPr lang="en-US" sz="2400" b="1" dirty="0" err="1">
                <a:solidFill>
                  <a:schemeClr val="bg1"/>
                </a:solidFill>
                <a:latin typeface="Montserrat"/>
              </a:rPr>
              <a:t>Mukase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123" y="1049132"/>
            <a:ext cx="1956338" cy="293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ángulo 13"/>
          <p:cNvSpPr/>
          <p:nvPr/>
        </p:nvSpPr>
        <p:spPr>
          <a:xfrm>
            <a:off x="6100652" y="3972363"/>
            <a:ext cx="24240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Montserrat"/>
              </a:rPr>
              <a:t>Sor Lucy Rose </a:t>
            </a:r>
            <a:endParaRPr lang="pt-BR" sz="2400" b="1" dirty="0" smtClean="0">
              <a:solidFill>
                <a:schemeClr val="bg1"/>
              </a:solidFill>
              <a:latin typeface="Montserrat"/>
            </a:endParaRPr>
          </a:p>
          <a:p>
            <a:pPr algn="ctr"/>
            <a:r>
              <a:rPr lang="pt-BR" sz="2400" b="1" dirty="0" err="1" smtClean="0">
                <a:solidFill>
                  <a:schemeClr val="bg1"/>
                </a:solidFill>
                <a:latin typeface="Montserrat"/>
              </a:rPr>
              <a:t>Ozhukayil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522" y="1049132"/>
            <a:ext cx="1956338" cy="2934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Rectángulo 15"/>
          <p:cNvSpPr/>
          <p:nvPr/>
        </p:nvSpPr>
        <p:spPr>
          <a:xfrm>
            <a:off x="8797392" y="3957729"/>
            <a:ext cx="2476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Montserrat"/>
              </a:rPr>
              <a:t>Sor </a:t>
            </a:r>
            <a:r>
              <a:rPr lang="pt-BR" sz="2400" b="1" dirty="0" err="1">
                <a:solidFill>
                  <a:schemeClr val="bg1"/>
                </a:solidFill>
                <a:latin typeface="Montserrat"/>
              </a:rPr>
              <a:t>Marija</a:t>
            </a:r>
            <a:r>
              <a:rPr lang="pt-BR" sz="2400" b="1" dirty="0">
                <a:solidFill>
                  <a:schemeClr val="bg1"/>
                </a:solidFill>
                <a:latin typeface="Montserrat"/>
              </a:rPr>
              <a:t> </a:t>
            </a:r>
            <a:r>
              <a:rPr lang="pt-BR" sz="2400" b="1" dirty="0" err="1">
                <a:solidFill>
                  <a:schemeClr val="bg1"/>
                </a:solidFill>
                <a:latin typeface="Montserrat"/>
              </a:rPr>
              <a:t>Peče</a:t>
            </a:r>
            <a:endParaRPr lang="en-US" sz="2400" b="1" i="0" dirty="0">
              <a:solidFill>
                <a:schemeClr val="bg1"/>
              </a:solidFill>
              <a:effectLst/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2291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  <p:bldP spid="12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4567</TotalTime>
  <Words>223</Words>
  <Application>Microsoft Office PowerPoint</Application>
  <PresentationFormat>Panorámica</PresentationFormat>
  <Paragraphs>38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Adobe Fan Heiti Std B</vt:lpstr>
      <vt:lpstr>Bahnschrift SemiBold Condensed</vt:lpstr>
      <vt:lpstr>Calibri</vt:lpstr>
      <vt:lpstr>Calibri Light</vt:lpstr>
      <vt:lpstr>Montserrat</vt:lpstr>
      <vt:lpstr>Retrospección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María Paula Hincapié Gaviria</dc:creator>
  <cp:lastModifiedBy>Home</cp:lastModifiedBy>
  <cp:revision>72</cp:revision>
  <dcterms:created xsi:type="dcterms:W3CDTF">2020-05-25T19:38:23Z</dcterms:created>
  <dcterms:modified xsi:type="dcterms:W3CDTF">2020-07-02T14:55:39Z</dcterms:modified>
</cp:coreProperties>
</file>