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256" r:id="rId2"/>
    <p:sldId id="259" r:id="rId3"/>
    <p:sldId id="296" r:id="rId4"/>
    <p:sldId id="294" r:id="rId5"/>
    <p:sldId id="291" r:id="rId6"/>
    <p:sldId id="292" r:id="rId7"/>
    <p:sldId id="293" r:id="rId8"/>
    <p:sldId id="290" r:id="rId9"/>
    <p:sldId id="273" r:id="rId10"/>
    <p:sldId id="274" r:id="rId11"/>
    <p:sldId id="275" r:id="rId12"/>
    <p:sldId id="279" r:id="rId13"/>
    <p:sldId id="278" r:id="rId14"/>
    <p:sldId id="280" r:id="rId15"/>
    <p:sldId id="276" r:id="rId16"/>
    <p:sldId id="282" r:id="rId17"/>
    <p:sldId id="277" r:id="rId18"/>
    <p:sldId id="281" r:id="rId19"/>
    <p:sldId id="283" r:id="rId20"/>
    <p:sldId id="284" r:id="rId21"/>
    <p:sldId id="285" r:id="rId22"/>
    <p:sldId id="295" r:id="rId23"/>
    <p:sldId id="286" r:id="rId24"/>
    <p:sldId id="287" r:id="rId25"/>
    <p:sldId id="288" r:id="rId26"/>
    <p:sldId id="289" r:id="rId27"/>
    <p:sldId id="29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4E1663-A4A5-4EDF-9F06-F0216988A4E1}" type="datetimeFigureOut">
              <a:rPr lang="es-CO" smtClean="0"/>
              <a:t>16/06/2020</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31374D0-019F-444F-B603-D180B698532B}" type="slidenum">
              <a:rPr lang="es-CO" smtClean="0"/>
              <a:t>‹Nº›</a:t>
            </a:fld>
            <a:endParaRPr lang="es-CO"/>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26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4E1663-A4A5-4EDF-9F06-F0216988A4E1}" type="datetimeFigureOut">
              <a:rPr lang="es-CO" smtClean="0"/>
              <a:t>16/06/2020</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276670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4E1663-A4A5-4EDF-9F06-F0216988A4E1}" type="datetimeFigureOut">
              <a:rPr lang="es-CO" smtClean="0"/>
              <a:t>16/06/2020</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710081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4E1663-A4A5-4EDF-9F06-F0216988A4E1}" type="datetimeFigureOut">
              <a:rPr lang="es-CO" smtClean="0"/>
              <a:t>16/06/2020</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563297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64E1663-A4A5-4EDF-9F06-F0216988A4E1}" type="datetimeFigureOut">
              <a:rPr lang="es-CO" smtClean="0"/>
              <a:t>16/06/2020</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31374D0-019F-444F-B603-D180B698532B}" type="slidenum">
              <a:rPr lang="es-CO" smtClean="0"/>
              <a:t>‹Nº›</a:t>
            </a:fld>
            <a:endParaRPr lang="es-CO"/>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39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4E1663-A4A5-4EDF-9F06-F0216988A4E1}" type="datetimeFigureOut">
              <a:rPr lang="es-CO" smtClean="0"/>
              <a:t>16/06/2020</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149918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097280" y="2582334"/>
            <a:ext cx="4937760" cy="33782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217920" y="2582334"/>
            <a:ext cx="4937760" cy="33782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4E1663-A4A5-4EDF-9F06-F0216988A4E1}" type="datetimeFigureOut">
              <a:rPr lang="es-CO" smtClean="0"/>
              <a:t>16/06/2020</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1015133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4E1663-A4A5-4EDF-9F06-F0216988A4E1}" type="datetimeFigureOut">
              <a:rPr lang="es-CO" smtClean="0"/>
              <a:t>16/06/2020</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583962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4E1663-A4A5-4EDF-9F06-F0216988A4E1}" type="datetimeFigureOut">
              <a:rPr lang="es-CO" smtClean="0"/>
              <a:t>16/06/2020</a:t>
            </a:fld>
            <a:endParaRPr lang="es-CO"/>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s-CO"/>
          </a:p>
        </p:txBody>
      </p:sp>
      <p:sp>
        <p:nvSpPr>
          <p:cNvPr id="9" name="Slide Number Placeholder 8"/>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1664685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64E1663-A4A5-4EDF-9F06-F0216988A4E1}" type="datetimeFigureOut">
              <a:rPr lang="es-CO" smtClean="0"/>
              <a:t>16/06/2020</a:t>
            </a:fld>
            <a:endParaRPr lang="es-CO"/>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s-CO"/>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31374D0-019F-444F-B603-D180B698532B}" type="slidenum">
              <a:rPr lang="es-CO" smtClean="0"/>
              <a:t>‹Nº›</a:t>
            </a:fld>
            <a:endParaRPr lang="es-CO"/>
          </a:p>
        </p:txBody>
      </p:sp>
    </p:spTree>
    <p:extLst>
      <p:ext uri="{BB962C8B-B14F-4D97-AF65-F5344CB8AC3E}">
        <p14:creationId xmlns:p14="http://schemas.microsoft.com/office/powerpoint/2010/main" val="2537395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4E1663-A4A5-4EDF-9F06-F0216988A4E1}" type="datetimeFigureOut">
              <a:rPr lang="es-CO" smtClean="0"/>
              <a:t>16/06/2020</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31374D0-019F-444F-B603-D180B698532B}" type="slidenum">
              <a:rPr lang="es-CO" smtClean="0"/>
              <a:t>‹Nº›</a:t>
            </a:fld>
            <a:endParaRPr lang="es-CO"/>
          </a:p>
        </p:txBody>
      </p:sp>
    </p:spTree>
    <p:extLst>
      <p:ext uri="{BB962C8B-B14F-4D97-AF65-F5344CB8AC3E}">
        <p14:creationId xmlns:p14="http://schemas.microsoft.com/office/powerpoint/2010/main" val="1264128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4E1663-A4A5-4EDF-9F06-F0216988A4E1}" type="datetimeFigureOut">
              <a:rPr lang="es-CO" smtClean="0"/>
              <a:t>16/06/2020</a:t>
            </a:fld>
            <a:endParaRPr lang="es-CO"/>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s-CO"/>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31374D0-019F-444F-B603-D180B698532B}" type="slidenum">
              <a:rPr lang="es-CO" smtClean="0"/>
              <a:t>‹Nº›</a:t>
            </a:fld>
            <a:endParaRPr lang="es-CO"/>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3714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6.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8.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786" y="636289"/>
            <a:ext cx="10776855" cy="4785887"/>
          </a:xfrm>
          <a:prstGeom prst="rect">
            <a:avLst/>
          </a:prstGeom>
          <a:ln w="228600" cap="sq" cmpd="thickThin">
            <a:solidFill>
              <a:schemeClr val="accent1"/>
            </a:solidFill>
            <a:prstDash val="solid"/>
            <a:miter lim="800000"/>
          </a:ln>
          <a:effectLst>
            <a:innerShdw blurRad="76200">
              <a:srgbClr val="000000"/>
            </a:innerShdw>
          </a:effectLst>
        </p:spPr>
      </p:pic>
      <p:pic>
        <p:nvPicPr>
          <p:cNvPr id="8"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736012" y="3547246"/>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Tree>
    <p:extLst>
      <p:ext uri="{BB962C8B-B14F-4D97-AF65-F5344CB8AC3E}">
        <p14:creationId xmlns:p14="http://schemas.microsoft.com/office/powerpoint/2010/main" val="24114741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7" y="182380"/>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2" y="786605"/>
            <a:ext cx="6413525" cy="44805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74770" y="2127843"/>
            <a:ext cx="4585063" cy="3139321"/>
          </a:xfrm>
          <a:prstGeom prst="rect">
            <a:avLst/>
          </a:prstGeom>
          <a:noFill/>
        </p:spPr>
        <p:txBody>
          <a:bodyPr wrap="square" rtlCol="0">
            <a:spAutoFit/>
          </a:bodyPr>
          <a:lstStyle/>
          <a:p>
            <a:pPr algn="ctr"/>
            <a:r>
              <a:rPr lang="es-CO" sz="2200" b="1" dirty="0" smtClean="0">
                <a:solidFill>
                  <a:schemeClr val="bg1"/>
                </a:solidFill>
              </a:rPr>
              <a:t>Esta ubicada en el barrio Buenos Aires, la misión de esta comunidad es atender a las hermanas enfermas, que se encuentran en algún tratamiento médico y requieren un cuidado especial. En esta comunidad todos los sábado se realiza una misión de evangelización con un grupo de personas necesitadas. </a:t>
            </a:r>
            <a:endParaRPr lang="en-US" sz="2200" b="1" dirty="0">
              <a:solidFill>
                <a:schemeClr val="bg1"/>
              </a:solidFill>
            </a:endParaRPr>
          </a:p>
        </p:txBody>
      </p:sp>
    </p:spTree>
    <p:extLst>
      <p:ext uri="{BB962C8B-B14F-4D97-AF65-F5344CB8AC3E}">
        <p14:creationId xmlns:p14="http://schemas.microsoft.com/office/powerpoint/2010/main" val="29694236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48901"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3" y="786605"/>
            <a:ext cx="6413523" cy="44805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74770" y="2220176"/>
            <a:ext cx="4585063" cy="3046988"/>
          </a:xfrm>
          <a:prstGeom prst="rect">
            <a:avLst/>
          </a:prstGeom>
          <a:noFill/>
        </p:spPr>
        <p:txBody>
          <a:bodyPr wrap="square" rtlCol="0">
            <a:spAutoFit/>
          </a:bodyPr>
          <a:lstStyle/>
          <a:p>
            <a:pPr algn="ctr"/>
            <a:r>
              <a:rPr lang="es-CO" sz="2400" b="1" dirty="0" smtClean="0">
                <a:solidFill>
                  <a:schemeClr val="bg1"/>
                </a:solidFill>
              </a:rPr>
              <a:t>Esta ubicada en el barrio Buenos Aires, en esta casa se encuentran nuestras hermanas mayores, que donaron su vida en medio de los niños y jóvenes y que con el paso del tiempo han perdido sus fuerzas. Las hermanas se dedican a la oración constante. </a:t>
            </a:r>
            <a:endParaRPr lang="en-US" sz="2400" b="1" dirty="0">
              <a:solidFill>
                <a:schemeClr val="bg1"/>
              </a:solidFill>
            </a:endParaRPr>
          </a:p>
        </p:txBody>
      </p:sp>
    </p:spTree>
    <p:extLst>
      <p:ext uri="{BB962C8B-B14F-4D97-AF65-F5344CB8AC3E}">
        <p14:creationId xmlns:p14="http://schemas.microsoft.com/office/powerpoint/2010/main" val="21273102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48901"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3" y="786605"/>
            <a:ext cx="6413523" cy="44805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74770" y="2220176"/>
            <a:ext cx="4585063" cy="2308324"/>
          </a:xfrm>
          <a:prstGeom prst="rect">
            <a:avLst/>
          </a:prstGeom>
          <a:noFill/>
        </p:spPr>
        <p:txBody>
          <a:bodyPr wrap="square" rtlCol="0">
            <a:spAutoFit/>
          </a:bodyPr>
          <a:lstStyle/>
          <a:p>
            <a:pPr algn="ctr"/>
            <a:r>
              <a:rPr lang="es-CO" sz="2400" b="1" dirty="0" smtClean="0">
                <a:solidFill>
                  <a:schemeClr val="bg1"/>
                </a:solidFill>
              </a:rPr>
              <a:t>Esta ubicada en el barrio Buenos Aires, en esta casa nuestras hermanas realizan labores sociales con laicos, además tienen talleres de costura, panadería y otros, para mujeres cabeza de familia. </a:t>
            </a:r>
            <a:endParaRPr lang="en-US" sz="2400" b="1" dirty="0">
              <a:solidFill>
                <a:schemeClr val="bg1"/>
              </a:solidFill>
            </a:endParaRPr>
          </a:p>
        </p:txBody>
      </p:sp>
    </p:spTree>
    <p:extLst>
      <p:ext uri="{BB962C8B-B14F-4D97-AF65-F5344CB8AC3E}">
        <p14:creationId xmlns:p14="http://schemas.microsoft.com/office/powerpoint/2010/main" val="4943812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48901" y="104003"/>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3" y="786605"/>
            <a:ext cx="6413523" cy="44805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87663" y="2442244"/>
            <a:ext cx="4585063" cy="2308324"/>
          </a:xfrm>
          <a:prstGeom prst="rect">
            <a:avLst/>
          </a:prstGeom>
          <a:noFill/>
        </p:spPr>
        <p:txBody>
          <a:bodyPr wrap="square" rtlCol="0">
            <a:spAutoFit/>
          </a:bodyPr>
          <a:lstStyle/>
          <a:p>
            <a:pPr algn="ctr"/>
            <a:r>
              <a:rPr lang="es-CO" sz="2400" b="1" dirty="0" smtClean="0">
                <a:solidFill>
                  <a:schemeClr val="bg1"/>
                </a:solidFill>
              </a:rPr>
              <a:t>La misión principal de esta comunidad es atender a grupos de religiosos, laicos y jóvenes que desean vivir experiencias de encuentros, convivencias o retiros espirituales. </a:t>
            </a:r>
            <a:endParaRPr lang="en-US" sz="2400" b="1" dirty="0">
              <a:solidFill>
                <a:schemeClr val="bg1"/>
              </a:solidFill>
            </a:endParaRPr>
          </a:p>
        </p:txBody>
      </p:sp>
    </p:spTree>
    <p:extLst>
      <p:ext uri="{BB962C8B-B14F-4D97-AF65-F5344CB8AC3E}">
        <p14:creationId xmlns:p14="http://schemas.microsoft.com/office/powerpoint/2010/main" val="1572847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48901" y="104003"/>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3" y="786605"/>
            <a:ext cx="6413523" cy="4480558"/>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87663" y="2220175"/>
            <a:ext cx="4585063" cy="3046988"/>
          </a:xfrm>
          <a:prstGeom prst="rect">
            <a:avLst/>
          </a:prstGeom>
          <a:noFill/>
        </p:spPr>
        <p:txBody>
          <a:bodyPr wrap="square" rtlCol="0">
            <a:spAutoFit/>
          </a:bodyPr>
          <a:lstStyle/>
          <a:p>
            <a:pPr algn="ctr"/>
            <a:r>
              <a:rPr lang="es-CO" sz="2400" b="1" dirty="0">
                <a:solidFill>
                  <a:schemeClr val="bg1"/>
                </a:solidFill>
              </a:rPr>
              <a:t>Es una obra educativa publica, donde las hermanas se dedican a la educación y formación de los niños y jóvenes, como </a:t>
            </a:r>
            <a:r>
              <a:rPr lang="es-CO" sz="2400" b="1" dirty="0" smtClean="0">
                <a:solidFill>
                  <a:schemeClr val="bg1"/>
                </a:solidFill>
              </a:rPr>
              <a:t>buenos cristianos y honestos ciudadanos. Por ser un escuela Normal se forman también los </a:t>
            </a:r>
            <a:r>
              <a:rPr lang="es-CO" sz="2400" b="1" dirty="0">
                <a:solidFill>
                  <a:schemeClr val="bg1"/>
                </a:solidFill>
              </a:rPr>
              <a:t>futuros maestros de la sociedad.</a:t>
            </a:r>
            <a:endParaRPr lang="en-US" sz="2400" b="1" dirty="0">
              <a:solidFill>
                <a:schemeClr val="bg1"/>
              </a:solidFill>
            </a:endParaRPr>
          </a:p>
        </p:txBody>
      </p:sp>
    </p:spTree>
    <p:extLst>
      <p:ext uri="{BB962C8B-B14F-4D97-AF65-F5344CB8AC3E}">
        <p14:creationId xmlns:p14="http://schemas.microsoft.com/office/powerpoint/2010/main" val="936464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48901"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4">
            <a:extLst>
              <a:ext uri="{28A0092B-C50C-407E-A947-70E740481C1C}">
                <a14:useLocalDpi xmlns:a14="http://schemas.microsoft.com/office/drawing/2010/main" val="0"/>
              </a:ext>
            </a:extLst>
          </a:blip>
          <a:srcRect t="1978"/>
          <a:stretch/>
        </p:blipFill>
        <p:spPr>
          <a:xfrm>
            <a:off x="5134603" y="718457"/>
            <a:ext cx="6642429" cy="4548707"/>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449983" y="2494496"/>
            <a:ext cx="4585063" cy="2308324"/>
          </a:xfrm>
          <a:prstGeom prst="rect">
            <a:avLst/>
          </a:prstGeom>
          <a:noFill/>
        </p:spPr>
        <p:txBody>
          <a:bodyPr wrap="square" rtlCol="0">
            <a:spAutoFit/>
          </a:bodyPr>
          <a:lstStyle/>
          <a:p>
            <a:pPr algn="ctr"/>
            <a:r>
              <a:rPr lang="es-CO" sz="2400" b="1" dirty="0" smtClean="0">
                <a:solidFill>
                  <a:schemeClr val="bg1"/>
                </a:solidFill>
              </a:rPr>
              <a:t>Esta ubicada en el barrio Acevedo, es una obra educativa publica, donde las hermanas se dedican a la educación y formación de los niños y jóvenes, como buenos cristianos y honestos ciudadanos. </a:t>
            </a:r>
            <a:endParaRPr lang="en-US" sz="2400" b="1" dirty="0">
              <a:solidFill>
                <a:schemeClr val="bg1"/>
              </a:solidFill>
            </a:endParaRPr>
          </a:p>
        </p:txBody>
      </p:sp>
    </p:spTree>
    <p:extLst>
      <p:ext uri="{BB962C8B-B14F-4D97-AF65-F5344CB8AC3E}">
        <p14:creationId xmlns:p14="http://schemas.microsoft.com/office/powerpoint/2010/main" val="25915803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5" y="679269"/>
            <a:ext cx="6567164" cy="4587893"/>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87663" y="2512258"/>
            <a:ext cx="4585063" cy="2308324"/>
          </a:xfrm>
          <a:prstGeom prst="rect">
            <a:avLst/>
          </a:prstGeom>
          <a:noFill/>
        </p:spPr>
        <p:txBody>
          <a:bodyPr wrap="square" rtlCol="0">
            <a:spAutoFit/>
          </a:bodyPr>
          <a:lstStyle/>
          <a:p>
            <a:pPr algn="ctr"/>
            <a:r>
              <a:rPr lang="es-CO" sz="2400" b="1" dirty="0" smtClean="0">
                <a:solidFill>
                  <a:schemeClr val="bg1"/>
                </a:solidFill>
              </a:rPr>
              <a:t>Es una </a:t>
            </a:r>
            <a:r>
              <a:rPr lang="es-CO" sz="2400" b="1" dirty="0">
                <a:solidFill>
                  <a:schemeClr val="bg1"/>
                </a:solidFill>
              </a:rPr>
              <a:t>obra educativa </a:t>
            </a:r>
            <a:r>
              <a:rPr lang="es-CO" sz="2400" b="1" dirty="0" smtClean="0">
                <a:solidFill>
                  <a:schemeClr val="bg1"/>
                </a:solidFill>
              </a:rPr>
              <a:t>privada, donde las hermanas se dedican a la educación y formación de las y los niños y jóvenes, como Buenos cristianos y honestos ciudadanos. </a:t>
            </a:r>
            <a:endParaRPr lang="en-US" sz="24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23567050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4">
            <a:extLst>
              <a:ext uri="{28A0092B-C50C-407E-A947-70E740481C1C}">
                <a14:useLocalDpi xmlns:a14="http://schemas.microsoft.com/office/drawing/2010/main" val="0"/>
              </a:ext>
            </a:extLst>
          </a:blip>
          <a:srcRect t="1686"/>
          <a:stretch/>
        </p:blipFill>
        <p:spPr>
          <a:xfrm>
            <a:off x="5134603" y="679269"/>
            <a:ext cx="6679789" cy="4587894"/>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74771" y="1923804"/>
            <a:ext cx="4859832" cy="3847207"/>
          </a:xfrm>
          <a:prstGeom prst="rect">
            <a:avLst/>
          </a:prstGeom>
          <a:noFill/>
        </p:spPr>
        <p:txBody>
          <a:bodyPr wrap="square" rtlCol="0">
            <a:spAutoFit/>
          </a:bodyPr>
          <a:lstStyle/>
          <a:p>
            <a:pPr algn="ctr"/>
            <a:r>
              <a:rPr lang="es-CO" sz="2000" b="1" dirty="0" smtClean="0">
                <a:solidFill>
                  <a:schemeClr val="bg1"/>
                </a:solidFill>
              </a:rPr>
              <a:t>Es una </a:t>
            </a:r>
            <a:r>
              <a:rPr lang="es-CO" sz="2000" b="1" dirty="0">
                <a:solidFill>
                  <a:schemeClr val="bg1"/>
                </a:solidFill>
              </a:rPr>
              <a:t>obra educativa publica, donde las hermanas se dedican a la educación y formación de los niños y </a:t>
            </a:r>
            <a:r>
              <a:rPr lang="es-CO" sz="2000" b="1" dirty="0" smtClean="0">
                <a:solidFill>
                  <a:schemeClr val="bg1"/>
                </a:solidFill>
              </a:rPr>
              <a:t>jóvenes, como </a:t>
            </a:r>
            <a:r>
              <a:rPr lang="es-CO" sz="2000" b="1" dirty="0">
                <a:solidFill>
                  <a:schemeClr val="bg1"/>
                </a:solidFill>
              </a:rPr>
              <a:t>como buenos cristianos y honestos </a:t>
            </a:r>
            <a:r>
              <a:rPr lang="es-CO" sz="2000" b="1" dirty="0" smtClean="0">
                <a:solidFill>
                  <a:schemeClr val="bg1"/>
                </a:solidFill>
              </a:rPr>
              <a:t>ciudadanos. Por </a:t>
            </a:r>
            <a:r>
              <a:rPr lang="es-CO" sz="2000" b="1" dirty="0">
                <a:solidFill>
                  <a:schemeClr val="bg1"/>
                </a:solidFill>
              </a:rPr>
              <a:t>ser un escuela Normal se forman también los futuros maestros de la </a:t>
            </a:r>
            <a:r>
              <a:rPr lang="es-CO" sz="2000" b="1" dirty="0" smtClean="0">
                <a:solidFill>
                  <a:schemeClr val="bg1"/>
                </a:solidFill>
              </a:rPr>
              <a:t>sociedad.</a:t>
            </a:r>
            <a:r>
              <a:rPr lang="en-US" sz="2000" b="1" dirty="0" smtClean="0">
                <a:solidFill>
                  <a:schemeClr val="bg1"/>
                </a:solidFill>
              </a:rPr>
              <a:t> </a:t>
            </a:r>
            <a:r>
              <a:rPr lang="es-CO" sz="2000" b="1" dirty="0" smtClean="0">
                <a:solidFill>
                  <a:schemeClr val="bg1"/>
                </a:solidFill>
              </a:rPr>
              <a:t>También se atiende una casa para jóvenes, donde se albergan  aquellos estudiantes que viven en veredas y por sus condiciones económicas no pueden desplazarse todos los días a sus hogares. </a:t>
            </a:r>
            <a:endParaRPr lang="en-US" sz="20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6722035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5" y="679269"/>
            <a:ext cx="6567164" cy="4587894"/>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87663" y="2134425"/>
            <a:ext cx="4585063" cy="3046988"/>
          </a:xfrm>
          <a:prstGeom prst="rect">
            <a:avLst/>
          </a:prstGeom>
          <a:noFill/>
        </p:spPr>
        <p:txBody>
          <a:bodyPr wrap="square" rtlCol="0">
            <a:spAutoFit/>
          </a:bodyPr>
          <a:lstStyle/>
          <a:p>
            <a:pPr algn="ctr"/>
            <a:r>
              <a:rPr lang="es-CO" sz="2100" b="1" dirty="0" smtClean="0">
                <a:solidFill>
                  <a:schemeClr val="bg1"/>
                </a:solidFill>
              </a:rPr>
              <a:t>Es una </a:t>
            </a:r>
            <a:r>
              <a:rPr lang="es-CO" sz="2100" b="1" dirty="0">
                <a:solidFill>
                  <a:schemeClr val="bg1"/>
                </a:solidFill>
              </a:rPr>
              <a:t>obra educativa publica, donde las hermanas se dedican a la educación y formación de los niños y </a:t>
            </a:r>
            <a:r>
              <a:rPr lang="es-CO" sz="2100" b="1" dirty="0" smtClean="0">
                <a:solidFill>
                  <a:schemeClr val="bg1"/>
                </a:solidFill>
              </a:rPr>
              <a:t>jóvenes. Además se atiende el hogar San Juan Bosco, un hogar para niñas que viven en el campo y que por sus condiciones económicas no pueden desplazarse todos los días a sus hogares. </a:t>
            </a:r>
            <a:endParaRPr lang="en-US" sz="21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9954840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5" y="679269"/>
            <a:ext cx="6567164" cy="4587893"/>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87663" y="2395607"/>
            <a:ext cx="4585063" cy="2354491"/>
          </a:xfrm>
          <a:prstGeom prst="rect">
            <a:avLst/>
          </a:prstGeom>
          <a:noFill/>
        </p:spPr>
        <p:txBody>
          <a:bodyPr wrap="square" rtlCol="0">
            <a:spAutoFit/>
          </a:bodyPr>
          <a:lstStyle/>
          <a:p>
            <a:pPr algn="ctr"/>
            <a:r>
              <a:rPr lang="es-CO" sz="2100" b="1" dirty="0" smtClean="0">
                <a:solidFill>
                  <a:schemeClr val="bg1"/>
                </a:solidFill>
              </a:rPr>
              <a:t>Esta comunidad no está inserta en una obra Educativa pero atiende el hogar Stefan al cual pertenece un grupo de niñas del campo, de escasos recursos que pasan los días de la semana en el Hogar para poder tener acceso a la escuela. </a:t>
            </a:r>
            <a:endParaRPr lang="en-US" sz="2400" b="1" dirty="0">
              <a:solidFill>
                <a:schemeClr val="bg1"/>
              </a:solidFill>
            </a:endParaRPr>
          </a:p>
        </p:txBody>
      </p:sp>
    </p:spTree>
    <p:extLst>
      <p:ext uri="{BB962C8B-B14F-4D97-AF65-F5344CB8AC3E}">
        <p14:creationId xmlns:p14="http://schemas.microsoft.com/office/powerpoint/2010/main" val="28251897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378825" y="72646"/>
            <a:ext cx="7589522" cy="1015663"/>
          </a:xfrm>
          <a:prstGeom prst="rect">
            <a:avLst/>
          </a:prstGeom>
          <a:noFill/>
          <a:ln>
            <a:noFill/>
          </a:ln>
        </p:spPr>
        <p:txBody>
          <a:bodyPr wrap="square" lIns="91440" tIns="45720" rIns="91440" bIns="45720">
            <a:spAutoFit/>
          </a:bodyPr>
          <a:lstStyle/>
          <a:p>
            <a:pPr algn="ctr"/>
            <a:r>
              <a:rPr lang="es-CO" sz="6000" dirty="0" smtClean="0">
                <a:ln w="0"/>
                <a:solidFill>
                  <a:schemeClr val="bg1"/>
                </a:solidFill>
                <a:latin typeface="Bahnschrift SemiBold Condensed" panose="020B0502040204020203" pitchFamily="34" charset="0"/>
                <a:ea typeface="Adobe Fan Heiti Std B" panose="020B0700000000000000" pitchFamily="34" charset="-128"/>
              </a:rPr>
              <a:t>Superiora General</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sp>
        <p:nvSpPr>
          <p:cNvPr id="5" name="CuadroTexto 4"/>
          <p:cNvSpPr txBox="1"/>
          <p:nvPr/>
        </p:nvSpPr>
        <p:spPr>
          <a:xfrm>
            <a:off x="1293504" y="1724489"/>
            <a:ext cx="4480560" cy="3970318"/>
          </a:xfrm>
          <a:prstGeom prst="rect">
            <a:avLst/>
          </a:prstGeom>
          <a:noFill/>
        </p:spPr>
        <p:txBody>
          <a:bodyPr wrap="square" rtlCol="0">
            <a:spAutoFit/>
          </a:bodyPr>
          <a:lstStyle/>
          <a:p>
            <a:pPr algn="ctr"/>
            <a:r>
              <a:rPr lang="es-CO" sz="2800" b="1" dirty="0" smtClean="0">
                <a:solidFill>
                  <a:schemeClr val="bg1"/>
                </a:solidFill>
              </a:rPr>
              <a:t>Es en el instituto vínculo de comunión y centro de unidad.</a:t>
            </a:r>
          </a:p>
          <a:p>
            <a:pPr algn="ctr"/>
            <a:r>
              <a:rPr lang="es-CO" sz="2800" b="1" dirty="0" smtClean="0">
                <a:solidFill>
                  <a:schemeClr val="bg1"/>
                </a:solidFill>
              </a:rPr>
              <a:t>Los principios inspiradores de su servicio son la fidelidad al patrimonio espiritual salesiano y la atención a las urgencias de la iglesia.</a:t>
            </a:r>
            <a:endParaRPr lang="en-US" sz="2800" dirty="0"/>
          </a:p>
        </p:txBody>
      </p:sp>
      <p:pic>
        <p:nvPicPr>
          <p:cNvPr id="7" name="Picture 10" descr="Yvonne Reungoat: &quot;Abramos nuestras comunidades para acoger a los ...">
            <a:extLst>
              <a:ext uri="{FF2B5EF4-FFF2-40B4-BE49-F238E27FC236}">
                <a16:creationId xmlns:a16="http://schemas.microsoft.com/office/drawing/2014/main" id="{8B215FDF-9C43-448D-8543-9C0B7C898EF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76" r="43256" b="4950"/>
          <a:stretch/>
        </p:blipFill>
        <p:spPr bwMode="auto">
          <a:xfrm>
            <a:off x="7100163" y="1144437"/>
            <a:ext cx="3896085" cy="4640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8620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2" cy="4587893"/>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302927" y="1938993"/>
            <a:ext cx="4788432" cy="3693319"/>
          </a:xfrm>
          <a:prstGeom prst="rect">
            <a:avLst/>
          </a:prstGeom>
          <a:noFill/>
        </p:spPr>
        <p:txBody>
          <a:bodyPr wrap="square" rtlCol="0">
            <a:spAutoFit/>
          </a:bodyPr>
          <a:lstStyle/>
          <a:p>
            <a:pPr algn="ctr"/>
            <a:r>
              <a:rPr lang="es-CO" sz="2100" b="1" dirty="0">
                <a:solidFill>
                  <a:schemeClr val="bg1"/>
                </a:solidFill>
              </a:rPr>
              <a:t>Es </a:t>
            </a:r>
            <a:r>
              <a:rPr lang="es-CO" sz="2100" b="1" dirty="0" smtClean="0">
                <a:solidFill>
                  <a:schemeClr val="bg1"/>
                </a:solidFill>
              </a:rPr>
              <a:t>una casa de formación, donde se encuentran las jóvenes que después de un proceso formativo en el </a:t>
            </a:r>
            <a:r>
              <a:rPr lang="es-CO" sz="2100" b="1" dirty="0" err="1" smtClean="0">
                <a:solidFill>
                  <a:schemeClr val="bg1"/>
                </a:solidFill>
              </a:rPr>
              <a:t>aspirantado</a:t>
            </a:r>
            <a:r>
              <a:rPr lang="es-CO" sz="2100" b="1" dirty="0" smtClean="0">
                <a:solidFill>
                  <a:schemeClr val="bg1"/>
                </a:solidFill>
              </a:rPr>
              <a:t>, deciden seguir respondiendo al Señor en el carisma salesiano. En el noviciado se inicia como tal la experiencia de vida religiosa. Es un noviciado internacional, donde se cuenta con la presencia de jóvenes de Ecuador, Perú, Venezuela y Bogotá.</a:t>
            </a:r>
            <a:endParaRPr lang="en-US" sz="21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1193765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2" cy="4587892"/>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223558"/>
            <a:ext cx="4788432" cy="3231654"/>
          </a:xfrm>
          <a:prstGeom prst="rect">
            <a:avLst/>
          </a:prstGeom>
          <a:noFill/>
        </p:spPr>
        <p:txBody>
          <a:bodyPr wrap="square" rtlCol="0">
            <a:spAutoFit/>
          </a:bodyPr>
          <a:lstStyle/>
          <a:p>
            <a:pPr algn="ctr"/>
            <a:r>
              <a:rPr lang="es-CO" sz="2000" b="1" dirty="0">
                <a:solidFill>
                  <a:schemeClr val="bg1"/>
                </a:solidFill>
              </a:rPr>
              <a:t>Es una obra educativa privada, donde las hermanas se dedican a la educación </a:t>
            </a:r>
            <a:r>
              <a:rPr lang="es-CO" sz="2000" b="1" dirty="0" smtClean="0">
                <a:solidFill>
                  <a:schemeClr val="bg1"/>
                </a:solidFill>
              </a:rPr>
              <a:t>de las niñas </a:t>
            </a:r>
            <a:r>
              <a:rPr lang="es-CO" sz="2000" b="1" dirty="0">
                <a:solidFill>
                  <a:schemeClr val="bg1"/>
                </a:solidFill>
              </a:rPr>
              <a:t>y jóvenes, </a:t>
            </a:r>
            <a:r>
              <a:rPr lang="es-CO" sz="2000" b="1" dirty="0" smtClean="0">
                <a:solidFill>
                  <a:schemeClr val="bg1"/>
                </a:solidFill>
              </a:rPr>
              <a:t>formando </a:t>
            </a:r>
            <a:r>
              <a:rPr lang="es-CO" sz="2000" b="1" dirty="0" err="1" smtClean="0">
                <a:solidFill>
                  <a:schemeClr val="bg1"/>
                </a:solidFill>
              </a:rPr>
              <a:t>beunos</a:t>
            </a:r>
            <a:r>
              <a:rPr lang="es-CO" sz="2000" b="1" dirty="0" smtClean="0">
                <a:solidFill>
                  <a:schemeClr val="bg1"/>
                </a:solidFill>
              </a:rPr>
              <a:t> cristianos </a:t>
            </a:r>
            <a:r>
              <a:rPr lang="es-CO" sz="2000" b="1" dirty="0">
                <a:solidFill>
                  <a:schemeClr val="bg1"/>
                </a:solidFill>
              </a:rPr>
              <a:t>y honestos ciudadanos. </a:t>
            </a:r>
            <a:endParaRPr lang="es-CO" sz="2000" b="1" dirty="0" smtClean="0">
              <a:solidFill>
                <a:schemeClr val="bg1"/>
              </a:solidFill>
            </a:endParaRPr>
          </a:p>
          <a:p>
            <a:pPr algn="ctr"/>
            <a:r>
              <a:rPr lang="es-CO" sz="2000" b="1" dirty="0" smtClean="0">
                <a:solidFill>
                  <a:schemeClr val="bg1"/>
                </a:solidFill>
              </a:rPr>
              <a:t>En esta casa además se encuentra el </a:t>
            </a:r>
            <a:r>
              <a:rPr lang="es-CO" sz="2000" b="1" dirty="0" err="1" smtClean="0">
                <a:solidFill>
                  <a:schemeClr val="bg1"/>
                </a:solidFill>
              </a:rPr>
              <a:t>aspirantado</a:t>
            </a:r>
            <a:r>
              <a:rPr lang="es-CO" sz="2000" b="1" dirty="0" smtClean="0">
                <a:solidFill>
                  <a:schemeClr val="bg1"/>
                </a:solidFill>
              </a:rPr>
              <a:t>, la casa de formación para las jóvenes que están iniciando su procesos de responder al llamado de Dios en el Instituto de las FMA.</a:t>
            </a:r>
            <a:endParaRPr lang="en-US" sz="20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852646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1" cy="4587892"/>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320085"/>
            <a:ext cx="4788432" cy="2862322"/>
          </a:xfrm>
          <a:prstGeom prst="rect">
            <a:avLst/>
          </a:prstGeom>
          <a:noFill/>
        </p:spPr>
        <p:txBody>
          <a:bodyPr wrap="square" rtlCol="0">
            <a:spAutoFit/>
          </a:bodyPr>
          <a:lstStyle/>
          <a:p>
            <a:pPr algn="ctr"/>
            <a:r>
              <a:rPr lang="es-CO" sz="2000" b="1" dirty="0" smtClean="0">
                <a:solidFill>
                  <a:schemeClr val="bg1"/>
                </a:solidFill>
              </a:rPr>
              <a:t>En esta comunidad las hermanas ya no están en una obra Educativa, hay una hermana vinculada al gobierno y trabaja en una obra Educativa publica en </a:t>
            </a:r>
            <a:r>
              <a:rPr lang="es-CO" sz="2000" b="1" dirty="0" err="1" smtClean="0">
                <a:solidFill>
                  <a:schemeClr val="bg1"/>
                </a:solidFill>
              </a:rPr>
              <a:t>Istmina</a:t>
            </a:r>
            <a:r>
              <a:rPr lang="es-CO" sz="2000" b="1" dirty="0" smtClean="0">
                <a:solidFill>
                  <a:schemeClr val="bg1"/>
                </a:solidFill>
              </a:rPr>
              <a:t>.</a:t>
            </a:r>
          </a:p>
          <a:p>
            <a:pPr algn="ctr"/>
            <a:r>
              <a:rPr lang="es-CO" sz="2000" b="1" dirty="0" smtClean="0">
                <a:solidFill>
                  <a:schemeClr val="bg1"/>
                </a:solidFill>
              </a:rPr>
              <a:t>La presencia de las hermanas se basa sobre todo en apoyar la labor evangelizadora de la parroquia y en dar apoyo a niños y jóvenes. </a:t>
            </a:r>
          </a:p>
          <a:p>
            <a:pPr algn="ctr"/>
            <a:r>
              <a:rPr lang="es-CO" sz="2000" b="1" dirty="0" smtClean="0">
                <a:solidFill>
                  <a:schemeClr val="bg1"/>
                </a:solidFill>
              </a:rPr>
              <a:t> </a:t>
            </a:r>
            <a:endParaRPr lang="en-US" sz="2400" b="1" dirty="0">
              <a:solidFill>
                <a:schemeClr val="bg1"/>
              </a:solidFill>
            </a:endParaRPr>
          </a:p>
        </p:txBody>
      </p:sp>
    </p:spTree>
    <p:extLst>
      <p:ext uri="{BB962C8B-B14F-4D97-AF65-F5344CB8AC3E}">
        <p14:creationId xmlns:p14="http://schemas.microsoft.com/office/powerpoint/2010/main" val="4114640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1" cy="4587892"/>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448917"/>
            <a:ext cx="4788432" cy="2308324"/>
          </a:xfrm>
          <a:prstGeom prst="rect">
            <a:avLst/>
          </a:prstGeom>
          <a:noFill/>
        </p:spPr>
        <p:txBody>
          <a:bodyPr wrap="square" rtlCol="0">
            <a:spAutoFit/>
          </a:bodyPr>
          <a:lstStyle/>
          <a:p>
            <a:pPr algn="ctr"/>
            <a:r>
              <a:rPr lang="es-CO" sz="2000" b="1" dirty="0">
                <a:solidFill>
                  <a:schemeClr val="bg1"/>
                </a:solidFill>
              </a:rPr>
              <a:t>Es una obra educativa </a:t>
            </a:r>
            <a:r>
              <a:rPr lang="es-CO" sz="2000" b="1" dirty="0" smtClean="0">
                <a:solidFill>
                  <a:schemeClr val="bg1"/>
                </a:solidFill>
              </a:rPr>
              <a:t>publica, </a:t>
            </a:r>
            <a:r>
              <a:rPr lang="es-CO" sz="2000" b="1" dirty="0">
                <a:solidFill>
                  <a:schemeClr val="bg1"/>
                </a:solidFill>
              </a:rPr>
              <a:t>donde las hermanas se dedican a la educación </a:t>
            </a:r>
            <a:r>
              <a:rPr lang="es-CO" sz="2000" b="1" dirty="0" smtClean="0">
                <a:solidFill>
                  <a:schemeClr val="bg1"/>
                </a:solidFill>
              </a:rPr>
              <a:t>de las y los niños </a:t>
            </a:r>
            <a:r>
              <a:rPr lang="es-CO" sz="2000" b="1" dirty="0">
                <a:solidFill>
                  <a:schemeClr val="bg1"/>
                </a:solidFill>
              </a:rPr>
              <a:t>y jóvenes, </a:t>
            </a:r>
            <a:r>
              <a:rPr lang="es-CO" sz="2000" b="1" dirty="0" smtClean="0">
                <a:solidFill>
                  <a:schemeClr val="bg1"/>
                </a:solidFill>
              </a:rPr>
              <a:t>formando </a:t>
            </a:r>
            <a:r>
              <a:rPr lang="es-CO" sz="2000" b="1" dirty="0" smtClean="0">
                <a:solidFill>
                  <a:schemeClr val="bg1"/>
                </a:solidFill>
              </a:rPr>
              <a:t>buenos cristianos </a:t>
            </a:r>
            <a:r>
              <a:rPr lang="es-CO" sz="2000" b="1" dirty="0">
                <a:solidFill>
                  <a:schemeClr val="bg1"/>
                </a:solidFill>
              </a:rPr>
              <a:t>y honestos ciudadanos. </a:t>
            </a:r>
            <a:endParaRPr lang="es-CO" sz="2000" b="1" dirty="0" smtClean="0">
              <a:solidFill>
                <a:schemeClr val="bg1"/>
              </a:solidFill>
            </a:endParaRPr>
          </a:p>
          <a:p>
            <a:pPr algn="ctr"/>
            <a:r>
              <a:rPr lang="es-CO" sz="2000" b="1" dirty="0" smtClean="0">
                <a:solidFill>
                  <a:schemeClr val="bg1"/>
                </a:solidFill>
              </a:rPr>
              <a:t>También en esta comunidad se realiza un trabajo fuerte con la comunidad indígena.</a:t>
            </a:r>
            <a:endParaRPr lang="en-US" sz="2000" b="1" dirty="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2962999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1" cy="4587891"/>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605671"/>
            <a:ext cx="4788432" cy="1692771"/>
          </a:xfrm>
          <a:prstGeom prst="rect">
            <a:avLst/>
          </a:prstGeom>
          <a:noFill/>
        </p:spPr>
        <p:txBody>
          <a:bodyPr wrap="square" rtlCol="0">
            <a:spAutoFit/>
          </a:bodyPr>
          <a:lstStyle/>
          <a:p>
            <a:pPr algn="ctr"/>
            <a:r>
              <a:rPr lang="es-CO" sz="2000" b="1" dirty="0">
                <a:solidFill>
                  <a:schemeClr val="bg1"/>
                </a:solidFill>
              </a:rPr>
              <a:t>Es una obra educativa </a:t>
            </a:r>
            <a:r>
              <a:rPr lang="es-CO" sz="2000" b="1" dirty="0" smtClean="0">
                <a:solidFill>
                  <a:schemeClr val="bg1"/>
                </a:solidFill>
              </a:rPr>
              <a:t>privada, </a:t>
            </a:r>
            <a:r>
              <a:rPr lang="es-CO" sz="2000" b="1" dirty="0">
                <a:solidFill>
                  <a:schemeClr val="bg1"/>
                </a:solidFill>
              </a:rPr>
              <a:t>donde las hermanas se dedican a la educación </a:t>
            </a:r>
            <a:r>
              <a:rPr lang="es-CO" sz="2000" b="1" dirty="0" smtClean="0">
                <a:solidFill>
                  <a:schemeClr val="bg1"/>
                </a:solidFill>
              </a:rPr>
              <a:t>de las niñas </a:t>
            </a:r>
            <a:r>
              <a:rPr lang="es-CO" sz="2000" b="1" dirty="0">
                <a:solidFill>
                  <a:schemeClr val="bg1"/>
                </a:solidFill>
              </a:rPr>
              <a:t>y jóvenes, </a:t>
            </a:r>
            <a:r>
              <a:rPr lang="es-CO" sz="2000" b="1" dirty="0" smtClean="0">
                <a:solidFill>
                  <a:schemeClr val="bg1"/>
                </a:solidFill>
              </a:rPr>
              <a:t>formando buenas  </a:t>
            </a:r>
            <a:r>
              <a:rPr lang="es-CO" sz="2000" b="1" dirty="0" smtClean="0">
                <a:solidFill>
                  <a:schemeClr val="bg1"/>
                </a:solidFill>
              </a:rPr>
              <a:t>cristianas </a:t>
            </a:r>
            <a:r>
              <a:rPr lang="es-CO" sz="2000" b="1" dirty="0">
                <a:solidFill>
                  <a:schemeClr val="bg1"/>
                </a:solidFill>
              </a:rPr>
              <a:t>y </a:t>
            </a:r>
            <a:r>
              <a:rPr lang="es-CO" sz="2000" b="1" dirty="0" smtClean="0">
                <a:solidFill>
                  <a:schemeClr val="bg1"/>
                </a:solidFill>
              </a:rPr>
              <a:t>honestas ciudadanas</a:t>
            </a:r>
            <a:r>
              <a:rPr lang="es-CO" sz="2000" b="1" dirty="0">
                <a:solidFill>
                  <a:schemeClr val="bg1"/>
                </a:solidFill>
              </a:rPr>
              <a:t>. </a:t>
            </a:r>
            <a:endParaRPr lang="es-CO" sz="2000" b="1" dirty="0" smtClean="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16090756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0" cy="4587891"/>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605671"/>
            <a:ext cx="4788432" cy="2923877"/>
          </a:xfrm>
          <a:prstGeom prst="rect">
            <a:avLst/>
          </a:prstGeom>
          <a:noFill/>
        </p:spPr>
        <p:txBody>
          <a:bodyPr wrap="square" rtlCol="0">
            <a:spAutoFit/>
          </a:bodyPr>
          <a:lstStyle/>
          <a:p>
            <a:pPr algn="ctr"/>
            <a:r>
              <a:rPr lang="es-CO" sz="2000" b="1" dirty="0">
                <a:solidFill>
                  <a:schemeClr val="bg1"/>
                </a:solidFill>
              </a:rPr>
              <a:t>Es una obra educativa </a:t>
            </a:r>
            <a:r>
              <a:rPr lang="es-CO" sz="2000" b="1" dirty="0" smtClean="0">
                <a:solidFill>
                  <a:schemeClr val="bg1"/>
                </a:solidFill>
              </a:rPr>
              <a:t>privada, </a:t>
            </a:r>
            <a:r>
              <a:rPr lang="es-CO" sz="2000" b="1" dirty="0">
                <a:solidFill>
                  <a:schemeClr val="bg1"/>
                </a:solidFill>
              </a:rPr>
              <a:t>donde las hermanas se dedican a la educación </a:t>
            </a:r>
            <a:r>
              <a:rPr lang="es-CO" sz="2000" b="1" dirty="0" smtClean="0">
                <a:solidFill>
                  <a:schemeClr val="bg1"/>
                </a:solidFill>
              </a:rPr>
              <a:t>de las y los niños </a:t>
            </a:r>
            <a:r>
              <a:rPr lang="es-CO" sz="2000" b="1" dirty="0">
                <a:solidFill>
                  <a:schemeClr val="bg1"/>
                </a:solidFill>
              </a:rPr>
              <a:t>y jóvenes, </a:t>
            </a:r>
            <a:r>
              <a:rPr lang="es-CO" sz="2000" b="1" dirty="0" smtClean="0">
                <a:solidFill>
                  <a:schemeClr val="bg1"/>
                </a:solidFill>
              </a:rPr>
              <a:t>formando buenos </a:t>
            </a:r>
            <a:r>
              <a:rPr lang="es-CO" sz="2000" b="1" dirty="0" smtClean="0">
                <a:solidFill>
                  <a:schemeClr val="bg1"/>
                </a:solidFill>
              </a:rPr>
              <a:t>cristianos </a:t>
            </a:r>
            <a:r>
              <a:rPr lang="es-CO" sz="2000" b="1" dirty="0">
                <a:solidFill>
                  <a:schemeClr val="bg1"/>
                </a:solidFill>
              </a:rPr>
              <a:t>y honestos ciudadanos. </a:t>
            </a:r>
            <a:endParaRPr lang="es-CO" sz="2000" b="1" dirty="0" smtClean="0">
              <a:solidFill>
                <a:schemeClr val="bg1"/>
              </a:solidFill>
            </a:endParaRPr>
          </a:p>
          <a:p>
            <a:pPr algn="ctr"/>
            <a:r>
              <a:rPr lang="es-CO" sz="2000" b="1" dirty="0" smtClean="0">
                <a:solidFill>
                  <a:schemeClr val="bg1"/>
                </a:solidFill>
              </a:rPr>
              <a:t>También allí se lleva adelante una obra social liderada por las exalumnas donde se ofrecen talleres a mujeres de escasos recursos y cabeza de familia. </a:t>
            </a:r>
          </a:p>
          <a:p>
            <a:pPr algn="ctr"/>
            <a:endParaRPr lang="en-US" sz="2400" b="1" dirty="0">
              <a:solidFill>
                <a:schemeClr val="bg1"/>
              </a:solidFill>
            </a:endParaRPr>
          </a:p>
        </p:txBody>
      </p:sp>
    </p:spTree>
    <p:extLst>
      <p:ext uri="{BB962C8B-B14F-4D97-AF65-F5344CB8AC3E}">
        <p14:creationId xmlns:p14="http://schemas.microsoft.com/office/powerpoint/2010/main" val="42411380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6" y="679269"/>
            <a:ext cx="6567160" cy="4587890"/>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605671"/>
            <a:ext cx="4788432" cy="1692771"/>
          </a:xfrm>
          <a:prstGeom prst="rect">
            <a:avLst/>
          </a:prstGeom>
          <a:noFill/>
        </p:spPr>
        <p:txBody>
          <a:bodyPr wrap="square" rtlCol="0">
            <a:spAutoFit/>
          </a:bodyPr>
          <a:lstStyle/>
          <a:p>
            <a:pPr algn="ctr"/>
            <a:r>
              <a:rPr lang="es-CO" sz="2000" b="1" dirty="0">
                <a:solidFill>
                  <a:schemeClr val="bg1"/>
                </a:solidFill>
              </a:rPr>
              <a:t>Es una obra educativa </a:t>
            </a:r>
            <a:r>
              <a:rPr lang="es-CO" sz="2000" b="1" dirty="0" smtClean="0">
                <a:solidFill>
                  <a:schemeClr val="bg1"/>
                </a:solidFill>
              </a:rPr>
              <a:t>privada, </a:t>
            </a:r>
            <a:r>
              <a:rPr lang="es-CO" sz="2000" b="1" dirty="0">
                <a:solidFill>
                  <a:schemeClr val="bg1"/>
                </a:solidFill>
              </a:rPr>
              <a:t>donde las hermanas se dedican a la educación </a:t>
            </a:r>
            <a:r>
              <a:rPr lang="es-CO" sz="2000" b="1" dirty="0" smtClean="0">
                <a:solidFill>
                  <a:schemeClr val="bg1"/>
                </a:solidFill>
              </a:rPr>
              <a:t>de las niñas </a:t>
            </a:r>
            <a:r>
              <a:rPr lang="es-CO" sz="2000" b="1" dirty="0">
                <a:solidFill>
                  <a:schemeClr val="bg1"/>
                </a:solidFill>
              </a:rPr>
              <a:t>y jóvenes, </a:t>
            </a:r>
            <a:r>
              <a:rPr lang="es-CO" sz="2000" b="1" dirty="0" smtClean="0">
                <a:solidFill>
                  <a:schemeClr val="bg1"/>
                </a:solidFill>
              </a:rPr>
              <a:t>formando </a:t>
            </a:r>
            <a:r>
              <a:rPr lang="es-CO" sz="2000" b="1" dirty="0" smtClean="0">
                <a:solidFill>
                  <a:schemeClr val="bg1"/>
                </a:solidFill>
              </a:rPr>
              <a:t>buenas </a:t>
            </a:r>
            <a:r>
              <a:rPr lang="es-CO" sz="2000" b="1" dirty="0" smtClean="0">
                <a:solidFill>
                  <a:schemeClr val="bg1"/>
                </a:solidFill>
              </a:rPr>
              <a:t>cristianas </a:t>
            </a:r>
            <a:r>
              <a:rPr lang="es-CO" sz="2000" b="1" dirty="0">
                <a:solidFill>
                  <a:schemeClr val="bg1"/>
                </a:solidFill>
              </a:rPr>
              <a:t>y </a:t>
            </a:r>
            <a:r>
              <a:rPr lang="es-CO" sz="2000" b="1" dirty="0" smtClean="0">
                <a:solidFill>
                  <a:schemeClr val="bg1"/>
                </a:solidFill>
              </a:rPr>
              <a:t>honestas ciudadanas</a:t>
            </a:r>
            <a:r>
              <a:rPr lang="es-CO" sz="2000" b="1" dirty="0">
                <a:solidFill>
                  <a:schemeClr val="bg1"/>
                </a:solidFill>
              </a:rPr>
              <a:t>. </a:t>
            </a:r>
            <a:endParaRPr lang="es-CO" sz="2000" b="1" dirty="0" smtClean="0">
              <a:solidFill>
                <a:schemeClr val="bg1"/>
              </a:solidFill>
            </a:endParaRPr>
          </a:p>
          <a:p>
            <a:pPr algn="ctr"/>
            <a:endParaRPr lang="en-US" sz="2400" b="1" dirty="0">
              <a:solidFill>
                <a:schemeClr val="bg1"/>
              </a:solidFill>
            </a:endParaRPr>
          </a:p>
        </p:txBody>
      </p:sp>
    </p:spTree>
    <p:extLst>
      <p:ext uri="{BB962C8B-B14F-4D97-AF65-F5344CB8AC3E}">
        <p14:creationId xmlns:p14="http://schemas.microsoft.com/office/powerpoint/2010/main" val="21668409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99556" y="1"/>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917" y="679269"/>
            <a:ext cx="6567158" cy="4587890"/>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201243" y="2605671"/>
            <a:ext cx="4788432" cy="2246769"/>
          </a:xfrm>
          <a:prstGeom prst="rect">
            <a:avLst/>
          </a:prstGeom>
          <a:noFill/>
        </p:spPr>
        <p:txBody>
          <a:bodyPr wrap="square" rtlCol="0">
            <a:spAutoFit/>
          </a:bodyPr>
          <a:lstStyle/>
          <a:p>
            <a:pPr algn="ctr"/>
            <a:r>
              <a:rPr lang="es-CO" sz="2000" b="1" dirty="0">
                <a:solidFill>
                  <a:schemeClr val="bg1"/>
                </a:solidFill>
              </a:rPr>
              <a:t>Es una obra educativa publica, donde las hermanas se dedican a la educación y formación de los niños y jóvenes, como como buenos cristianos y honestos ciudadanos. Por ser un escuela Normal se forman también los futuros maestros de la sociedad.</a:t>
            </a:r>
            <a:endParaRPr lang="en-US" sz="2400" b="1" dirty="0">
              <a:solidFill>
                <a:schemeClr val="bg1"/>
              </a:solidFill>
            </a:endParaRPr>
          </a:p>
        </p:txBody>
      </p:sp>
    </p:spTree>
    <p:extLst>
      <p:ext uri="{BB962C8B-B14F-4D97-AF65-F5344CB8AC3E}">
        <p14:creationId xmlns:p14="http://schemas.microsoft.com/office/powerpoint/2010/main" val="10276194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470264" y="70428"/>
            <a:ext cx="6328640" cy="1015663"/>
          </a:xfrm>
          <a:prstGeom prst="rect">
            <a:avLst/>
          </a:prstGeom>
          <a:noFill/>
          <a:ln>
            <a:noFill/>
          </a:ln>
        </p:spPr>
        <p:txBody>
          <a:bodyPr wrap="square" lIns="91440" tIns="45720" rIns="91440" bIns="45720">
            <a:spAutoFit/>
          </a:bodyPr>
          <a:lstStyle/>
          <a:p>
            <a:pPr algn="ctr"/>
            <a:r>
              <a:rPr lang="es-CO" sz="6000" dirty="0" smtClean="0">
                <a:ln w="0"/>
                <a:solidFill>
                  <a:schemeClr val="bg1"/>
                </a:solidFill>
                <a:latin typeface="Bahnschrift SemiBold Condensed" panose="020B0502040204020203" pitchFamily="34" charset="0"/>
                <a:ea typeface="Adobe Fan Heiti Std B" panose="020B0700000000000000" pitchFamily="34" charset="-128"/>
              </a:rPr>
              <a:t>La Inspectora</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sp>
        <p:nvSpPr>
          <p:cNvPr id="5" name="CuadroTexto 4"/>
          <p:cNvSpPr txBox="1"/>
          <p:nvPr/>
        </p:nvSpPr>
        <p:spPr>
          <a:xfrm>
            <a:off x="1423851" y="1802674"/>
            <a:ext cx="8438606" cy="3539430"/>
          </a:xfrm>
          <a:prstGeom prst="rect">
            <a:avLst/>
          </a:prstGeom>
          <a:noFill/>
        </p:spPr>
        <p:txBody>
          <a:bodyPr wrap="square" rtlCol="0">
            <a:spAutoFit/>
          </a:bodyPr>
          <a:lstStyle/>
          <a:p>
            <a:pPr algn="ctr"/>
            <a:r>
              <a:rPr lang="es-CO" sz="3200" b="1" dirty="0" smtClean="0">
                <a:solidFill>
                  <a:schemeClr val="bg1"/>
                </a:solidFill>
              </a:rPr>
              <a:t>La inspectora es vínculo de unión entre las comunidades que le han sido confiadas y entre estas y el centro del instituto. Le corresponde animar al comunidad </a:t>
            </a:r>
            <a:r>
              <a:rPr lang="es-CO" sz="3200" b="1" dirty="0" err="1" smtClean="0">
                <a:solidFill>
                  <a:schemeClr val="bg1"/>
                </a:solidFill>
              </a:rPr>
              <a:t>Inspectorial</a:t>
            </a:r>
            <a:r>
              <a:rPr lang="es-CO" sz="3200" b="1" dirty="0" smtClean="0">
                <a:solidFill>
                  <a:schemeClr val="bg1"/>
                </a:solidFill>
              </a:rPr>
              <a:t> en el espíritu de Don Bosco y Madre </a:t>
            </a:r>
            <a:r>
              <a:rPr lang="es-CO" sz="3200" b="1" dirty="0" err="1" smtClean="0">
                <a:solidFill>
                  <a:schemeClr val="bg1"/>
                </a:solidFill>
              </a:rPr>
              <a:t>Mazzarello</a:t>
            </a:r>
            <a:r>
              <a:rPr lang="es-CO" sz="3200" b="1" dirty="0" smtClean="0">
                <a:solidFill>
                  <a:schemeClr val="bg1"/>
                </a:solidFill>
              </a:rPr>
              <a:t> y potenciar la capacidad de respuesta a las esperanzas de la iglesia en la evangelización de los jóvenes. </a:t>
            </a:r>
            <a:endParaRPr lang="en-US" sz="3200" dirty="0"/>
          </a:p>
        </p:txBody>
      </p:sp>
    </p:spTree>
    <p:extLst>
      <p:ext uri="{BB962C8B-B14F-4D97-AF65-F5344CB8AC3E}">
        <p14:creationId xmlns:p14="http://schemas.microsoft.com/office/powerpoint/2010/main" val="40054864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261256" y="128774"/>
            <a:ext cx="6328640" cy="1015663"/>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a:t>
            </a:r>
            <a:r>
              <a:rPr lang="es-CO" sz="6000" dirty="0" smtClean="0">
                <a:ln w="0"/>
                <a:solidFill>
                  <a:schemeClr val="bg1"/>
                </a:solidFill>
                <a:latin typeface="Bahnschrift SemiBold Condensed" panose="020B0502040204020203" pitchFamily="34" charset="0"/>
                <a:ea typeface="Adobe Fan Heiti Std B" panose="020B0700000000000000" pitchFamily="34" charset="-128"/>
              </a:rPr>
              <a:t>Inspectoras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5">
            <a:extLst>
              <a:ext uri="{28A0092B-C50C-407E-A947-70E740481C1C}">
                <a14:useLocalDpi xmlns:a14="http://schemas.microsoft.com/office/drawing/2010/main" val="0"/>
              </a:ext>
            </a:extLst>
          </a:blip>
          <a:srcRect l="9844" t="3817" r="8987" b="-3817"/>
          <a:stretch/>
        </p:blipFill>
        <p:spPr>
          <a:xfrm>
            <a:off x="2704292" y="1313776"/>
            <a:ext cx="6139544" cy="4791744"/>
          </a:xfrm>
          <a:prstGeom prst="rect">
            <a:avLst/>
          </a:prstGeom>
        </p:spPr>
      </p:pic>
    </p:spTree>
    <p:extLst>
      <p:ext uri="{BB962C8B-B14F-4D97-AF65-F5344CB8AC3E}">
        <p14:creationId xmlns:p14="http://schemas.microsoft.com/office/powerpoint/2010/main" val="25432553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261256" y="128774"/>
            <a:ext cx="6328640" cy="1015663"/>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a:t>
            </a:r>
            <a:r>
              <a:rPr lang="es-CO" sz="6000" dirty="0" smtClean="0">
                <a:ln w="0"/>
                <a:solidFill>
                  <a:schemeClr val="bg1"/>
                </a:solidFill>
                <a:latin typeface="Bahnschrift SemiBold Condensed" panose="020B0502040204020203" pitchFamily="34" charset="0"/>
                <a:ea typeface="Adobe Fan Heiti Std B" panose="020B0700000000000000" pitchFamily="34" charset="-128"/>
              </a:rPr>
              <a:t>Inspectoras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5">
            <a:extLst>
              <a:ext uri="{28A0092B-C50C-407E-A947-70E740481C1C}">
                <a14:useLocalDpi xmlns:a14="http://schemas.microsoft.com/office/drawing/2010/main" val="0"/>
              </a:ext>
            </a:extLst>
          </a:blip>
          <a:srcRect l="9783" r="11069"/>
          <a:stretch/>
        </p:blipFill>
        <p:spPr>
          <a:xfrm>
            <a:off x="3017519" y="1273210"/>
            <a:ext cx="5839097" cy="4673562"/>
          </a:xfrm>
          <a:prstGeom prst="rect">
            <a:avLst/>
          </a:prstGeom>
        </p:spPr>
      </p:pic>
      <p:sp>
        <p:nvSpPr>
          <p:cNvPr id="5" name="CuadroTexto 4"/>
          <p:cNvSpPr txBox="1"/>
          <p:nvPr/>
        </p:nvSpPr>
        <p:spPr>
          <a:xfrm>
            <a:off x="7005751" y="4979044"/>
            <a:ext cx="1267096" cy="369332"/>
          </a:xfrm>
          <a:prstGeom prst="rect">
            <a:avLst/>
          </a:prstGeom>
          <a:solidFill>
            <a:schemeClr val="bg1"/>
          </a:solidFill>
        </p:spPr>
        <p:txBody>
          <a:bodyPr wrap="square" rtlCol="0">
            <a:spAutoFit/>
          </a:bodyPr>
          <a:lstStyle/>
          <a:p>
            <a:r>
              <a:rPr lang="es-CO" b="1" dirty="0" smtClean="0"/>
              <a:t>1998-2002</a:t>
            </a:r>
            <a:endParaRPr lang="en-US" b="1" dirty="0"/>
          </a:p>
        </p:txBody>
      </p:sp>
    </p:spTree>
    <p:extLst>
      <p:ext uri="{BB962C8B-B14F-4D97-AF65-F5344CB8AC3E}">
        <p14:creationId xmlns:p14="http://schemas.microsoft.com/office/powerpoint/2010/main" val="28084456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261256" y="128774"/>
            <a:ext cx="6328640" cy="1015663"/>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a:t>
            </a:r>
            <a:r>
              <a:rPr lang="es-CO" sz="6000" dirty="0" smtClean="0">
                <a:ln w="0"/>
                <a:solidFill>
                  <a:schemeClr val="bg1"/>
                </a:solidFill>
                <a:latin typeface="Bahnschrift SemiBold Condensed" panose="020B0502040204020203" pitchFamily="34" charset="0"/>
                <a:ea typeface="Adobe Fan Heiti Std B" panose="020B0700000000000000" pitchFamily="34" charset="-128"/>
              </a:rPr>
              <a:t>Inspectoras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5">
            <a:extLst>
              <a:ext uri="{28A0092B-C50C-407E-A947-70E740481C1C}">
                <a14:useLocalDpi xmlns:a14="http://schemas.microsoft.com/office/drawing/2010/main" val="0"/>
              </a:ext>
            </a:extLst>
          </a:blip>
          <a:srcRect l="9620" r="8501"/>
          <a:stretch/>
        </p:blipFill>
        <p:spPr>
          <a:xfrm>
            <a:off x="3278777" y="1273210"/>
            <a:ext cx="6002650" cy="4644264"/>
          </a:xfrm>
          <a:prstGeom prst="rect">
            <a:avLst/>
          </a:prstGeom>
        </p:spPr>
      </p:pic>
    </p:spTree>
    <p:extLst>
      <p:ext uri="{BB962C8B-B14F-4D97-AF65-F5344CB8AC3E}">
        <p14:creationId xmlns:p14="http://schemas.microsoft.com/office/powerpoint/2010/main" val="9067119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261256" y="128774"/>
            <a:ext cx="6328640" cy="1015663"/>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a:t>
            </a:r>
            <a:r>
              <a:rPr lang="es-CO" sz="6000" dirty="0" smtClean="0">
                <a:ln w="0"/>
                <a:solidFill>
                  <a:schemeClr val="bg1"/>
                </a:solidFill>
                <a:latin typeface="Bahnschrift SemiBold Condensed" panose="020B0502040204020203" pitchFamily="34" charset="0"/>
                <a:ea typeface="Adobe Fan Heiti Std B" panose="020B0700000000000000" pitchFamily="34" charset="-128"/>
              </a:rPr>
              <a:t>Inspectoras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rotWithShape="1">
          <a:blip r:embed="rId5">
            <a:extLst>
              <a:ext uri="{28A0092B-C50C-407E-A947-70E740481C1C}">
                <a14:useLocalDpi xmlns:a14="http://schemas.microsoft.com/office/drawing/2010/main" val="0"/>
              </a:ext>
            </a:extLst>
          </a:blip>
          <a:srcRect l="5875" r="5553"/>
          <a:stretch/>
        </p:blipFill>
        <p:spPr>
          <a:xfrm>
            <a:off x="2913018" y="1385321"/>
            <a:ext cx="6113416" cy="4372621"/>
          </a:xfrm>
          <a:prstGeom prst="rect">
            <a:avLst/>
          </a:prstGeom>
        </p:spPr>
      </p:pic>
    </p:spTree>
    <p:extLst>
      <p:ext uri="{BB962C8B-B14F-4D97-AF65-F5344CB8AC3E}">
        <p14:creationId xmlns:p14="http://schemas.microsoft.com/office/powerpoint/2010/main" val="386601826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956162" flipH="1" flipV="1">
            <a:off x="9808832" y="4000233"/>
            <a:ext cx="2419348" cy="2846326"/>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6226779" y="-1855"/>
            <a:ext cx="390315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grpSp>
        <p:nvGrpSpPr>
          <p:cNvPr id="12" name="Grupo 11"/>
          <p:cNvGrpSpPr/>
          <p:nvPr/>
        </p:nvGrpSpPr>
        <p:grpSpPr>
          <a:xfrm>
            <a:off x="1697352" y="892039"/>
            <a:ext cx="5275392" cy="5137507"/>
            <a:chOff x="5860570" y="776697"/>
            <a:chExt cx="5275392" cy="5137507"/>
          </a:xfrm>
        </p:grpSpPr>
        <p:pic>
          <p:nvPicPr>
            <p:cNvPr id="13" name="Picture 4" descr="Departamentos de Colombia (con imágenes) | Mapa de colombia ...">
              <a:extLst>
                <a:ext uri="{FF2B5EF4-FFF2-40B4-BE49-F238E27FC236}">
                  <a16:creationId xmlns:a16="http://schemas.microsoft.com/office/drawing/2014/main" id="{EA0C1C5E-D6A3-4F8C-A4D3-957D3CB69F2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815" b="100000" l="0" r="100000"/>
                      </a14:imgEffect>
                    </a14:imgLayer>
                  </a14:imgProps>
                </a:ext>
                <a:ext uri="{28A0092B-C50C-407E-A947-70E740481C1C}">
                  <a14:useLocalDpi xmlns:a14="http://schemas.microsoft.com/office/drawing/2010/main" val="0"/>
                </a:ext>
              </a:extLst>
            </a:blip>
            <a:srcRect/>
            <a:stretch>
              <a:fillRect/>
            </a:stretch>
          </p:blipFill>
          <p:spPr bwMode="auto">
            <a:xfrm>
              <a:off x="7548712" y="1819939"/>
              <a:ext cx="2994535" cy="4094265"/>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Conector recto de flecha 13">
              <a:extLst>
                <a:ext uri="{FF2B5EF4-FFF2-40B4-BE49-F238E27FC236}">
                  <a16:creationId xmlns:a16="http://schemas.microsoft.com/office/drawing/2014/main" id="{4C35756F-6F3E-4AE6-A468-D10674E51046}"/>
                </a:ext>
              </a:extLst>
            </p:cNvPr>
            <p:cNvCxnSpPr>
              <a:cxnSpLocks/>
            </p:cNvCxnSpPr>
            <p:nvPr/>
          </p:nvCxnSpPr>
          <p:spPr>
            <a:xfrm>
              <a:off x="8574156" y="1395448"/>
              <a:ext cx="0" cy="84898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Rectángulo 14">
              <a:extLst>
                <a:ext uri="{FF2B5EF4-FFF2-40B4-BE49-F238E27FC236}">
                  <a16:creationId xmlns:a16="http://schemas.microsoft.com/office/drawing/2014/main" id="{1988ED2C-5008-4A0A-8B87-C6877660ACF7}"/>
                </a:ext>
              </a:extLst>
            </p:cNvPr>
            <p:cNvSpPr/>
            <p:nvPr/>
          </p:nvSpPr>
          <p:spPr>
            <a:xfrm>
              <a:off x="7983930" y="776697"/>
              <a:ext cx="1180451" cy="507831"/>
            </a:xfrm>
            <a:prstGeom prst="rect">
              <a:avLst/>
            </a:prstGeom>
            <a:solidFill>
              <a:schemeClr val="bg1"/>
            </a:solidFill>
            <a:ln>
              <a:solidFill>
                <a:schemeClr val="tx1"/>
              </a:solidFill>
            </a:ln>
          </p:spPr>
          <p:txBody>
            <a:bodyPr wrap="none" lIns="91440" tIns="45720" rIns="91440" bIns="45720">
              <a:spAutoFit/>
            </a:bodyPr>
            <a:lstStyle/>
            <a:p>
              <a:pPr algn="ctr"/>
              <a:r>
                <a:rPr lang="es-ES" sz="2700" b="0" cap="none" spc="0" dirty="0">
                  <a:ln w="0"/>
                  <a:solidFill>
                    <a:schemeClr val="tx1"/>
                  </a:solidFill>
                  <a:effectLst>
                    <a:outerShdw blurRad="38100" dist="19050" dir="2700000" algn="tl" rotWithShape="0">
                      <a:schemeClr val="dk1">
                        <a:alpha val="40000"/>
                      </a:schemeClr>
                    </a:outerShdw>
                  </a:effectLst>
                </a:rPr>
                <a:t>4 casas</a:t>
              </a:r>
            </a:p>
          </p:txBody>
        </p:sp>
        <p:cxnSp>
          <p:nvCxnSpPr>
            <p:cNvPr id="16" name="Conector recto de flecha 15">
              <a:extLst>
                <a:ext uri="{FF2B5EF4-FFF2-40B4-BE49-F238E27FC236}">
                  <a16:creationId xmlns:a16="http://schemas.microsoft.com/office/drawing/2014/main" id="{02E0EF24-D448-4A6D-A83B-D2FC6FDCFB5E}"/>
                </a:ext>
              </a:extLst>
            </p:cNvPr>
            <p:cNvCxnSpPr>
              <a:cxnSpLocks/>
            </p:cNvCxnSpPr>
            <p:nvPr/>
          </p:nvCxnSpPr>
          <p:spPr>
            <a:xfrm>
              <a:off x="7326737" y="3212682"/>
              <a:ext cx="921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Rectángulo 16">
              <a:extLst>
                <a:ext uri="{FF2B5EF4-FFF2-40B4-BE49-F238E27FC236}">
                  <a16:creationId xmlns:a16="http://schemas.microsoft.com/office/drawing/2014/main" id="{D005DB48-52F2-4A91-ACCE-2CE4CB279C99}"/>
                </a:ext>
              </a:extLst>
            </p:cNvPr>
            <p:cNvSpPr/>
            <p:nvPr/>
          </p:nvSpPr>
          <p:spPr>
            <a:xfrm>
              <a:off x="5860570" y="2807503"/>
              <a:ext cx="1355179" cy="507831"/>
            </a:xfrm>
            <a:prstGeom prst="rect">
              <a:avLst/>
            </a:prstGeom>
            <a:solidFill>
              <a:schemeClr val="bg1"/>
            </a:solidFill>
            <a:ln>
              <a:solidFill>
                <a:schemeClr val="tx1"/>
              </a:solidFill>
            </a:ln>
          </p:spPr>
          <p:txBody>
            <a:bodyPr wrap="none" lIns="91440" tIns="45720" rIns="91440" bIns="45720">
              <a:spAutoFit/>
            </a:bodyPr>
            <a:lstStyle/>
            <a:p>
              <a:pPr algn="ctr"/>
              <a:r>
                <a:rPr lang="es-ES" sz="2700" dirty="0" smtClean="0">
                  <a:ln w="0"/>
                  <a:effectLst>
                    <a:outerShdw blurRad="38100" dist="19050" dir="2700000" algn="tl" rotWithShape="0">
                      <a:schemeClr val="dk1">
                        <a:alpha val="40000"/>
                      </a:schemeClr>
                    </a:outerShdw>
                  </a:effectLst>
                </a:rPr>
                <a:t>13</a:t>
              </a:r>
              <a:r>
                <a:rPr lang="es-ES" sz="2700" b="0" cap="none" spc="0" dirty="0" smtClean="0">
                  <a:ln w="0"/>
                  <a:solidFill>
                    <a:schemeClr val="tx1"/>
                  </a:solidFill>
                  <a:effectLst>
                    <a:outerShdw blurRad="38100" dist="19050" dir="2700000" algn="tl" rotWithShape="0">
                      <a:schemeClr val="dk1">
                        <a:alpha val="40000"/>
                      </a:schemeClr>
                    </a:outerShdw>
                  </a:effectLst>
                </a:rPr>
                <a:t> </a:t>
              </a:r>
              <a:r>
                <a:rPr lang="es-ES" sz="2700" b="0" cap="none" spc="0" dirty="0">
                  <a:ln w="0"/>
                  <a:solidFill>
                    <a:schemeClr val="tx1"/>
                  </a:solidFill>
                  <a:effectLst>
                    <a:outerShdw blurRad="38100" dist="19050" dir="2700000" algn="tl" rotWithShape="0">
                      <a:schemeClr val="dk1">
                        <a:alpha val="40000"/>
                      </a:schemeClr>
                    </a:outerShdw>
                  </a:effectLst>
                </a:rPr>
                <a:t>casas</a:t>
              </a:r>
            </a:p>
          </p:txBody>
        </p:sp>
        <p:cxnSp>
          <p:nvCxnSpPr>
            <p:cNvPr id="18" name="Conector recto de flecha 17">
              <a:extLst>
                <a:ext uri="{FF2B5EF4-FFF2-40B4-BE49-F238E27FC236}">
                  <a16:creationId xmlns:a16="http://schemas.microsoft.com/office/drawing/2014/main" id="{28015F33-2D44-470C-9577-016C05E63C7E}"/>
                </a:ext>
              </a:extLst>
            </p:cNvPr>
            <p:cNvCxnSpPr>
              <a:cxnSpLocks/>
            </p:cNvCxnSpPr>
            <p:nvPr/>
          </p:nvCxnSpPr>
          <p:spPr>
            <a:xfrm flipH="1">
              <a:off x="9045979" y="2553588"/>
              <a:ext cx="93427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9" name="Rectángulo 18">
              <a:extLst>
                <a:ext uri="{FF2B5EF4-FFF2-40B4-BE49-F238E27FC236}">
                  <a16:creationId xmlns:a16="http://schemas.microsoft.com/office/drawing/2014/main" id="{7DADBF15-0591-43A1-B5ED-E08846B7B7C0}"/>
                </a:ext>
              </a:extLst>
            </p:cNvPr>
            <p:cNvSpPr/>
            <p:nvPr/>
          </p:nvSpPr>
          <p:spPr>
            <a:xfrm>
              <a:off x="10090163" y="2299672"/>
              <a:ext cx="1045799" cy="507831"/>
            </a:xfrm>
            <a:prstGeom prst="rect">
              <a:avLst/>
            </a:prstGeom>
            <a:solidFill>
              <a:schemeClr val="bg1"/>
            </a:solidFill>
            <a:ln>
              <a:solidFill>
                <a:schemeClr val="tx1"/>
              </a:solidFill>
            </a:ln>
          </p:spPr>
          <p:txBody>
            <a:bodyPr wrap="none" lIns="91440" tIns="45720" rIns="91440" bIns="45720">
              <a:spAutoFit/>
            </a:bodyPr>
            <a:lstStyle/>
            <a:p>
              <a:pPr algn="ctr"/>
              <a:r>
                <a:rPr lang="es-ES" sz="2700" dirty="0">
                  <a:ln w="0"/>
                  <a:effectLst>
                    <a:outerShdw blurRad="38100" dist="19050" dir="2700000" algn="tl" rotWithShape="0">
                      <a:schemeClr val="dk1">
                        <a:alpha val="40000"/>
                      </a:schemeClr>
                    </a:outerShdw>
                  </a:effectLst>
                </a:rPr>
                <a:t>1</a:t>
              </a:r>
              <a:r>
                <a:rPr lang="es-ES" sz="2700" b="0" cap="none" spc="0" dirty="0">
                  <a:ln w="0"/>
                  <a:solidFill>
                    <a:schemeClr val="tx1"/>
                  </a:solidFill>
                  <a:effectLst>
                    <a:outerShdw blurRad="38100" dist="19050" dir="2700000" algn="tl" rotWithShape="0">
                      <a:schemeClr val="dk1">
                        <a:alpha val="40000"/>
                      </a:schemeClr>
                    </a:outerShdw>
                  </a:effectLst>
                </a:rPr>
                <a:t> casa</a:t>
              </a:r>
            </a:p>
          </p:txBody>
        </p:sp>
        <p:cxnSp>
          <p:nvCxnSpPr>
            <p:cNvPr id="20" name="Conector recto de flecha 19">
              <a:extLst>
                <a:ext uri="{FF2B5EF4-FFF2-40B4-BE49-F238E27FC236}">
                  <a16:creationId xmlns:a16="http://schemas.microsoft.com/office/drawing/2014/main" id="{A3548622-0266-4714-8FBC-9AB0E368D11A}"/>
                </a:ext>
              </a:extLst>
            </p:cNvPr>
            <p:cNvCxnSpPr>
              <a:cxnSpLocks/>
            </p:cNvCxnSpPr>
            <p:nvPr/>
          </p:nvCxnSpPr>
          <p:spPr>
            <a:xfrm>
              <a:off x="7131268" y="3722891"/>
              <a:ext cx="92102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Rectángulo 20">
              <a:extLst>
                <a:ext uri="{FF2B5EF4-FFF2-40B4-BE49-F238E27FC236}">
                  <a16:creationId xmlns:a16="http://schemas.microsoft.com/office/drawing/2014/main" id="{E58DB278-9580-4DA1-AE43-D9A323E19D83}"/>
                </a:ext>
              </a:extLst>
            </p:cNvPr>
            <p:cNvSpPr/>
            <p:nvPr/>
          </p:nvSpPr>
          <p:spPr>
            <a:xfrm>
              <a:off x="5984692" y="3542667"/>
              <a:ext cx="1045799" cy="507831"/>
            </a:xfrm>
            <a:prstGeom prst="rect">
              <a:avLst/>
            </a:prstGeom>
            <a:solidFill>
              <a:schemeClr val="bg1"/>
            </a:solidFill>
            <a:ln>
              <a:solidFill>
                <a:schemeClr val="tx1"/>
              </a:solidFill>
            </a:ln>
          </p:spPr>
          <p:txBody>
            <a:bodyPr wrap="none" lIns="91440" tIns="45720" rIns="91440" bIns="45720">
              <a:spAutoFit/>
            </a:bodyPr>
            <a:lstStyle/>
            <a:p>
              <a:pPr algn="ctr"/>
              <a:r>
                <a:rPr lang="es-ES" sz="2700" dirty="0">
                  <a:ln w="0"/>
                  <a:effectLst>
                    <a:outerShdw blurRad="38100" dist="19050" dir="2700000" algn="tl" rotWithShape="0">
                      <a:schemeClr val="dk1">
                        <a:alpha val="40000"/>
                      </a:schemeClr>
                    </a:outerShdw>
                  </a:effectLst>
                </a:rPr>
                <a:t>1</a:t>
              </a:r>
              <a:r>
                <a:rPr lang="es-ES" sz="2700" b="0" cap="none" spc="0" dirty="0">
                  <a:ln w="0"/>
                  <a:solidFill>
                    <a:schemeClr val="tx1"/>
                  </a:solidFill>
                  <a:effectLst>
                    <a:outerShdw blurRad="38100" dist="19050" dir="2700000" algn="tl" rotWithShape="0">
                      <a:schemeClr val="dk1">
                        <a:alpha val="40000"/>
                      </a:schemeClr>
                    </a:outerShdw>
                  </a:effectLst>
                </a:rPr>
                <a:t> casa</a:t>
              </a:r>
            </a:p>
          </p:txBody>
        </p:sp>
      </p:grpSp>
    </p:spTree>
    <p:extLst>
      <p:ext uri="{BB962C8B-B14F-4D97-AF65-F5344CB8AC3E}">
        <p14:creationId xmlns:p14="http://schemas.microsoft.com/office/powerpoint/2010/main" val="31117564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274859"/>
          </a:xfrm>
          <a:prstGeom prst="rect">
            <a:avLst/>
          </a:prstGeom>
        </p:spPr>
      </p:pic>
      <p:pic>
        <p:nvPicPr>
          <p:cNvPr id="3" name="Imagen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557" y="5267165"/>
            <a:ext cx="1703118" cy="1524762"/>
          </a:xfrm>
          <a:prstGeom prst="rect">
            <a:avLst/>
          </a:prstGeom>
        </p:spPr>
      </p:pic>
      <p:sp>
        <p:nvSpPr>
          <p:cNvPr id="9" name="Rectángulo 8">
            <a:extLst>
              <a:ext uri="{FF2B5EF4-FFF2-40B4-BE49-F238E27FC236}">
                <a16:creationId xmlns:a16="http://schemas.microsoft.com/office/drawing/2014/main" id="{1DA90C0F-7052-4741-8E7E-338C9745571F}"/>
              </a:ext>
            </a:extLst>
          </p:cNvPr>
          <p:cNvSpPr/>
          <p:nvPr/>
        </p:nvSpPr>
        <p:spPr>
          <a:xfrm>
            <a:off x="1" y="104003"/>
            <a:ext cx="3853542" cy="1938992"/>
          </a:xfrm>
          <a:prstGeom prst="rect">
            <a:avLst/>
          </a:prstGeom>
          <a:noFill/>
          <a:ln>
            <a:noFill/>
          </a:ln>
        </p:spPr>
        <p:txBody>
          <a:bodyPr wrap="square" lIns="91440" tIns="45720" rIns="91440" bIns="45720">
            <a:spAutoFit/>
          </a:bodyPr>
          <a:lstStyle/>
          <a:p>
            <a:pPr algn="ctr"/>
            <a:r>
              <a:rPr lang="es-CO" sz="6000" dirty="0">
                <a:ln w="0"/>
                <a:solidFill>
                  <a:schemeClr val="bg1"/>
                </a:solidFill>
                <a:latin typeface="Bahnschrift SemiBold Condensed" panose="020B0502040204020203" pitchFamily="34" charset="0"/>
                <a:ea typeface="Adobe Fan Heiti Std B" panose="020B0700000000000000" pitchFamily="34" charset="-128"/>
              </a:rPr>
              <a:t>Nuestras Presencias</a:t>
            </a:r>
            <a:endParaRPr lang="es-ES" sz="6000" dirty="0">
              <a:ln w="0"/>
              <a:solidFill>
                <a:schemeClr val="bg1"/>
              </a:solidFill>
              <a:latin typeface="Bahnschrift SemiBold Condensed" panose="020B0502040204020203" pitchFamily="34" charset="0"/>
              <a:ea typeface="Adobe Fan Heiti Std B" panose="020B0700000000000000" pitchFamily="34" charset="-128"/>
            </a:endParaRPr>
          </a:p>
        </p:txBody>
      </p:sp>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602" y="786605"/>
            <a:ext cx="6413525" cy="4480560"/>
          </a:xfrm>
          <a:prstGeom prst="rect">
            <a:avLst/>
          </a:prstGeom>
        </p:spPr>
      </p:pic>
      <p:pic>
        <p:nvPicPr>
          <p:cNvPr id="6" name="Picture 2" descr="Dibujos animados de astronauta espacial - Descargar PNG/SVG ...">
            <a:extLst>
              <a:ext uri="{FF2B5EF4-FFF2-40B4-BE49-F238E27FC236}">
                <a16:creationId xmlns:a16="http://schemas.microsoft.com/office/drawing/2014/main" id="{2A5BB7F4-B383-4633-ACD8-AF988A018E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956162" flipH="1" flipV="1">
            <a:off x="9808831" y="4052485"/>
            <a:ext cx="2419348" cy="2846326"/>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274770" y="2146997"/>
            <a:ext cx="4585063" cy="3416320"/>
          </a:xfrm>
          <a:prstGeom prst="rect">
            <a:avLst/>
          </a:prstGeom>
          <a:noFill/>
        </p:spPr>
        <p:txBody>
          <a:bodyPr wrap="square" rtlCol="0">
            <a:spAutoFit/>
          </a:bodyPr>
          <a:lstStyle/>
          <a:p>
            <a:pPr algn="ctr"/>
            <a:r>
              <a:rPr lang="es-CO" sz="2400" b="1" dirty="0" smtClean="0">
                <a:solidFill>
                  <a:schemeClr val="bg1"/>
                </a:solidFill>
              </a:rPr>
              <a:t>Esta ubicada en el barrio Buenos Aires, es la casa central de la Inspectoría, donde se encuentra el núcleo provincial y desde donde se animan los diferentes ámbitos. También las hermanas atienden la misión de formar a las niñas y jóvenes de la I.E Madre María </a:t>
            </a:r>
            <a:r>
              <a:rPr lang="es-CO" sz="2400" b="1" dirty="0" err="1" smtClean="0">
                <a:solidFill>
                  <a:schemeClr val="bg1"/>
                </a:solidFill>
              </a:rPr>
              <a:t>Mazzarello</a:t>
            </a:r>
            <a:r>
              <a:rPr lang="es-CO" sz="2400" b="1" dirty="0" smtClean="0">
                <a:solidFill>
                  <a:schemeClr val="bg1"/>
                </a:solidFill>
              </a:rPr>
              <a:t>.</a:t>
            </a:r>
            <a:endParaRPr lang="en-US" sz="2400" b="1" dirty="0">
              <a:solidFill>
                <a:schemeClr val="bg1"/>
              </a:solidFill>
            </a:endParaRPr>
          </a:p>
        </p:txBody>
      </p:sp>
    </p:spTree>
    <p:extLst>
      <p:ext uri="{BB962C8B-B14F-4D97-AF65-F5344CB8AC3E}">
        <p14:creationId xmlns:p14="http://schemas.microsoft.com/office/powerpoint/2010/main" val="355261868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Retrospección">
  <a:themeElements>
    <a:clrScheme name="Retrospección">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ció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ción">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3671</TotalTime>
  <Words>1037</Words>
  <Application>Microsoft Office PowerPoint</Application>
  <PresentationFormat>Panorámica</PresentationFormat>
  <Paragraphs>58</Paragraphs>
  <Slides>27</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27</vt:i4>
      </vt:variant>
    </vt:vector>
  </HeadingPairs>
  <TitlesOfParts>
    <vt:vector size="32" baseType="lpstr">
      <vt:lpstr>Adobe Fan Heiti Std B</vt:lpstr>
      <vt:lpstr>Bahnschrift SemiBold Condensed</vt:lpstr>
      <vt:lpstr>Calibri</vt:lpstr>
      <vt:lpstr>Calibri Light</vt:lpstr>
      <vt:lpstr>Retrospección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María Paula Hincapié Gaviria</dc:creator>
  <cp:lastModifiedBy>Home</cp:lastModifiedBy>
  <cp:revision>52</cp:revision>
  <dcterms:created xsi:type="dcterms:W3CDTF">2020-05-25T19:38:23Z</dcterms:created>
  <dcterms:modified xsi:type="dcterms:W3CDTF">2020-06-16T16:23:16Z</dcterms:modified>
</cp:coreProperties>
</file>