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9" r:id="rId3"/>
    <p:sldId id="298" r:id="rId4"/>
    <p:sldId id="299" r:id="rId5"/>
    <p:sldId id="300" r:id="rId6"/>
    <p:sldId id="302" r:id="rId7"/>
    <p:sldId id="30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2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706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0081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329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393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918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133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396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4685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7395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4128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4E1663-A4A5-4EDF-9F06-F0216988A4E1}" type="datetimeFigureOut">
              <a:rPr lang="es-CO" smtClean="0"/>
              <a:t>17/07/2020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3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26" y="636289"/>
            <a:ext cx="10803816" cy="4797860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7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8855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385074" y="195015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Organización interna de trabajo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611072" y="3341563"/>
            <a:ext cx="86917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 smtClean="0">
                <a:solidFill>
                  <a:schemeClr val="bg1"/>
                </a:solidFill>
              </a:rPr>
              <a:t>El Instituto de las FMA se organiza internamente a nivel mundial y nacional para llevar adelante la misión que Dios nos ha confiado en el mundo. Esta organizaci</a:t>
            </a:r>
            <a:r>
              <a:rPr lang="es-CO" sz="3200" b="1" dirty="0" smtClean="0">
                <a:solidFill>
                  <a:schemeClr val="bg1"/>
                </a:solidFill>
              </a:rPr>
              <a:t>ón se lleva a cabo por medio de ámbitos que tienen una responsabilidad de animación.</a:t>
            </a:r>
            <a:endParaRPr lang="es-CO" sz="3200" b="1" dirty="0" smtClean="0">
              <a:solidFill>
                <a:schemeClr val="bg1"/>
              </a:solidFill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862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8855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126276" y="-91440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Ámbito para la formación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1793964" y="4747221"/>
            <a:ext cx="86040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  <a:latin typeface="Merriweather"/>
              </a:rPr>
              <a:t>Asumen </a:t>
            </a:r>
            <a:r>
              <a:rPr lang="es-ES" sz="2400" dirty="0">
                <a:solidFill>
                  <a:schemeClr val="bg1"/>
                </a:solidFill>
                <a:latin typeface="Merriweather"/>
              </a:rPr>
              <a:t>un estilo de animación que promueva la unidad vocacional y la cualidad de la misión educativa. </a:t>
            </a:r>
            <a:r>
              <a:rPr lang="es-ES" sz="2400" dirty="0" smtClean="0">
                <a:solidFill>
                  <a:schemeClr val="bg1"/>
                </a:solidFill>
                <a:latin typeface="Merriweather"/>
              </a:rPr>
              <a:t>Ejercen </a:t>
            </a:r>
            <a:r>
              <a:rPr lang="es-ES" sz="2400" dirty="0">
                <a:solidFill>
                  <a:schemeClr val="bg1"/>
                </a:solidFill>
                <a:latin typeface="Merriweather"/>
              </a:rPr>
              <a:t>la coordinación para la comunión a través de la reflexión y la </a:t>
            </a:r>
            <a:r>
              <a:rPr lang="es-ES" sz="2400" dirty="0" smtClean="0">
                <a:solidFill>
                  <a:schemeClr val="bg1"/>
                </a:solidFill>
                <a:latin typeface="Merriweather"/>
              </a:rPr>
              <a:t>búsqueda.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s://855837.smushcdn.com/1850046/wp-content/uploads/2020/03/1-Sr-Reboso-Nieves.jpg?lossy=1&amp;strip=1&amp;webp=1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774" y="1735622"/>
            <a:ext cx="2002964" cy="3004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-1300778" y="958388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Consejera General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Sor </a:t>
            </a:r>
            <a:r>
              <a:rPr lang="es-ES" sz="2000" b="1" dirty="0">
                <a:solidFill>
                  <a:schemeClr val="bg1"/>
                </a:solidFill>
                <a:latin typeface="Merriweather"/>
              </a:rPr>
              <a:t>María Nieves Reboso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8" t="9537" r="43625" b="46344"/>
          <a:stretch/>
        </p:blipFill>
        <p:spPr>
          <a:xfrm>
            <a:off x="7708306" y="1780936"/>
            <a:ext cx="1793009" cy="2894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Rectángulo 13"/>
          <p:cNvSpPr/>
          <p:nvPr/>
        </p:nvSpPr>
        <p:spPr>
          <a:xfrm>
            <a:off x="4246523" y="981610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Delegada </a:t>
            </a:r>
            <a:r>
              <a:rPr lang="es-ES" sz="2000" b="1" dirty="0" err="1" smtClean="0">
                <a:solidFill>
                  <a:schemeClr val="bg1"/>
                </a:solidFill>
                <a:latin typeface="Merriweather"/>
              </a:rPr>
              <a:t>Inspectorial</a:t>
            </a:r>
            <a:endParaRPr lang="es-ES" sz="2000" b="1" dirty="0" smtClean="0">
              <a:solidFill>
                <a:schemeClr val="bg1"/>
              </a:solidFill>
              <a:latin typeface="Merriweather"/>
            </a:endParaRP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Sor Olga Lucia Vélez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6829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8855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126276" y="-91440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Ámbito para la pastoral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1802675" y="4967434"/>
            <a:ext cx="86040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 smtClean="0">
                <a:solidFill>
                  <a:schemeClr val="bg1"/>
                </a:solidFill>
                <a:latin typeface="Merriweather"/>
              </a:rPr>
              <a:t>Animan </a:t>
            </a:r>
            <a:r>
              <a:rPr lang="es-ES" sz="2400" dirty="0">
                <a:solidFill>
                  <a:schemeClr val="bg1"/>
                </a:solidFill>
                <a:latin typeface="Merriweather"/>
              </a:rPr>
              <a:t>la acción apostólica del Instituto en todas sus expresiones, en continua fidelidad al carisma y a las exigencias de la realidad </a:t>
            </a:r>
            <a:r>
              <a:rPr lang="es-ES" sz="2400" dirty="0" smtClean="0">
                <a:solidFill>
                  <a:schemeClr val="bg1"/>
                </a:solidFill>
                <a:latin typeface="Merriweather"/>
              </a:rPr>
              <a:t>juvenil.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-1300778" y="958388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Consejera General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latin typeface="Merriweather"/>
              </a:rPr>
              <a:t>Sor </a:t>
            </a:r>
            <a:r>
              <a:rPr lang="es-ES" sz="2000" b="1" dirty="0" err="1">
                <a:solidFill>
                  <a:schemeClr val="bg1"/>
                </a:solidFill>
                <a:latin typeface="Merriweather"/>
              </a:rPr>
              <a:t>Runita</a:t>
            </a:r>
            <a:r>
              <a:rPr lang="es-ES" sz="2000" b="1" dirty="0">
                <a:solidFill>
                  <a:schemeClr val="bg1"/>
                </a:solidFill>
                <a:latin typeface="Merriweather"/>
              </a:rPr>
              <a:t> </a:t>
            </a:r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Borja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4246523" y="981610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Delegada </a:t>
            </a:r>
            <a:r>
              <a:rPr lang="es-ES" sz="2000" b="1" dirty="0" err="1" smtClean="0">
                <a:solidFill>
                  <a:schemeClr val="bg1"/>
                </a:solidFill>
                <a:latin typeface="Merriweather"/>
              </a:rPr>
              <a:t>Inspectorial</a:t>
            </a:r>
            <a:endParaRPr lang="es-ES" sz="2000" b="1" dirty="0" smtClean="0">
              <a:solidFill>
                <a:schemeClr val="bg1"/>
              </a:solidFill>
              <a:latin typeface="Merriweather"/>
            </a:endParaRP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Sor Consuelo Giraldo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Suor Runita Galve Borja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269" y="1851881"/>
            <a:ext cx="1988903" cy="2983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31" t="36595" r="31590"/>
          <a:stretch/>
        </p:blipFill>
        <p:spPr>
          <a:xfrm>
            <a:off x="7545387" y="1851881"/>
            <a:ext cx="2200066" cy="2953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91756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8855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126276" y="-91440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Ámbito para la familia salesiana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1861455" y="4780557"/>
            <a:ext cx="834281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dirty="0">
                <a:solidFill>
                  <a:schemeClr val="bg1"/>
                </a:solidFill>
                <a:latin typeface="Merriweather"/>
              </a:rPr>
              <a:t>O</a:t>
            </a:r>
            <a:r>
              <a:rPr lang="es-ES" sz="2000" dirty="0" smtClean="0">
                <a:solidFill>
                  <a:schemeClr val="bg1"/>
                </a:solidFill>
                <a:latin typeface="Merriweather"/>
              </a:rPr>
              <a:t>frecen </a:t>
            </a:r>
            <a:r>
              <a:rPr lang="es-ES" sz="2000" dirty="0">
                <a:solidFill>
                  <a:schemeClr val="bg1"/>
                </a:solidFill>
                <a:latin typeface="Merriweather"/>
              </a:rPr>
              <a:t>orientaciones para que el Instituto dé su aportación original – femenino mariano – al crecimiento de la comunión y de la colaboración en la Familia Salesiana. </a:t>
            </a:r>
            <a:r>
              <a:rPr lang="es-ES" sz="2000" dirty="0" smtClean="0">
                <a:solidFill>
                  <a:schemeClr val="bg1"/>
                </a:solidFill>
                <a:latin typeface="Merriweather"/>
              </a:rPr>
              <a:t>Animan </a:t>
            </a:r>
            <a:r>
              <a:rPr lang="es-ES" sz="2000" dirty="0">
                <a:solidFill>
                  <a:schemeClr val="bg1"/>
                </a:solidFill>
                <a:latin typeface="Merriweather"/>
              </a:rPr>
              <a:t>con particular atención a las Exalumnas para que puedan realizar con responsabilidad y autonomía su vocación laical. 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-1300778" y="958388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Consejera General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latin typeface="Merriweather"/>
              </a:rPr>
              <a:t>Sor María Luisa Miranda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4302033" y="981610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Delegada </a:t>
            </a:r>
            <a:r>
              <a:rPr lang="es-ES" sz="2000" b="1" dirty="0" err="1" smtClean="0">
                <a:solidFill>
                  <a:schemeClr val="bg1"/>
                </a:solidFill>
                <a:latin typeface="Merriweather"/>
              </a:rPr>
              <a:t>Inspectorial</a:t>
            </a:r>
            <a:endParaRPr lang="es-ES" sz="2000" b="1" dirty="0" smtClean="0">
              <a:solidFill>
                <a:schemeClr val="bg1"/>
              </a:solidFill>
              <a:latin typeface="Merriweather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latin typeface="Merriweather"/>
              </a:rPr>
              <a:t>Sor Gloria Elena Echeverri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Sr Maria Luisa Miranda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872" y="1802842"/>
            <a:ext cx="2042767" cy="2921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9" t="19429" r="37175" b="40167"/>
          <a:stretch/>
        </p:blipFill>
        <p:spPr>
          <a:xfrm>
            <a:off x="7889965" y="1742869"/>
            <a:ext cx="1641564" cy="2950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86449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8855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126276" y="-91440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Ámbito para las misiones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1861455" y="4870869"/>
            <a:ext cx="83428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dirty="0" smtClean="0">
                <a:solidFill>
                  <a:schemeClr val="bg1"/>
                </a:solidFill>
                <a:latin typeface="Merriweather"/>
              </a:rPr>
              <a:t>Tienen la responsabilidad de animar la acción misionera del Instituto entre los pueblos en vía de evangelización.</a:t>
            </a:r>
          </a:p>
          <a:p>
            <a:pPr algn="ctr"/>
            <a:r>
              <a:rPr lang="es-ES" sz="2000" dirty="0" smtClean="0">
                <a:solidFill>
                  <a:schemeClr val="bg1"/>
                </a:solidFill>
                <a:latin typeface="Merriweather"/>
              </a:rPr>
              <a:t>Prestan atención a los desafíos de las misiones y se interesan por las misioneras promoviendo su preparación y actualización. 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-1300778" y="958388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Consejera General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latin typeface="Merriweather"/>
              </a:rPr>
              <a:t>Sor </a:t>
            </a:r>
            <a:r>
              <a:rPr lang="es-ES" sz="2000" b="1" dirty="0" err="1">
                <a:solidFill>
                  <a:schemeClr val="bg1"/>
                </a:solidFill>
                <a:latin typeface="Merriweather"/>
              </a:rPr>
              <a:t>Alaíde</a:t>
            </a:r>
            <a:r>
              <a:rPr lang="es-ES" sz="2000" b="1" dirty="0">
                <a:solidFill>
                  <a:schemeClr val="bg1"/>
                </a:solidFill>
                <a:latin typeface="Merriweather"/>
              </a:rPr>
              <a:t> </a:t>
            </a:r>
            <a:r>
              <a:rPr lang="es-ES" sz="2000" b="1" dirty="0" err="1">
                <a:solidFill>
                  <a:schemeClr val="bg1"/>
                </a:solidFill>
                <a:latin typeface="Merriweather"/>
              </a:rPr>
              <a:t>Deretti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4302033" y="981610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Delegada </a:t>
            </a:r>
            <a:r>
              <a:rPr lang="es-ES" sz="2000" b="1" dirty="0" err="1" smtClean="0">
                <a:solidFill>
                  <a:schemeClr val="bg1"/>
                </a:solidFill>
                <a:latin typeface="Merriweather"/>
              </a:rPr>
              <a:t>Inspectorial</a:t>
            </a:r>
            <a:endParaRPr lang="es-ES" sz="2000" b="1" dirty="0" smtClean="0">
              <a:solidFill>
                <a:schemeClr val="bg1"/>
              </a:solidFill>
              <a:latin typeface="Merriweather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latin typeface="Merriweather"/>
              </a:rPr>
              <a:t>Sor Ángela Lucía Quintero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Suor Alaíde Deretti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827" y="1757714"/>
            <a:ext cx="2040858" cy="2951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10" r="17656"/>
          <a:stretch/>
        </p:blipFill>
        <p:spPr>
          <a:xfrm>
            <a:off x="7616194" y="1790390"/>
            <a:ext cx="2339121" cy="28862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98838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38855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-126276" y="-91440"/>
            <a:ext cx="12318276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O" sz="6000" dirty="0" smtClean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Ámbito para las comunicaciones</a:t>
            </a:r>
            <a:endParaRPr lang="es-ES" sz="6000" dirty="0">
              <a:ln w="0"/>
              <a:solidFill>
                <a:schemeClr val="bg1"/>
              </a:solidFill>
              <a:latin typeface="Bahnschrift SemiBold Condensed" panose="020B0502040204020203" pitchFamily="34" charset="0"/>
              <a:ea typeface="Adobe Fan Heiti Std B" panose="020B0700000000000000" pitchFamily="34" charset="-128"/>
            </a:endParaRPr>
          </a:p>
        </p:txBody>
      </p:sp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808832" y="4000233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1861455" y="4922478"/>
            <a:ext cx="83428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dirty="0" smtClean="0">
                <a:solidFill>
                  <a:schemeClr val="bg1"/>
                </a:solidFill>
                <a:latin typeface="Merriweather"/>
              </a:rPr>
              <a:t>Atentas a la incidencia de este fenómeno en las varias culturas, animan la comunicación y proponen líneas orientadoras.</a:t>
            </a:r>
          </a:p>
          <a:p>
            <a:pPr algn="ctr"/>
            <a:r>
              <a:rPr lang="es-ES" sz="2000" dirty="0" smtClean="0">
                <a:solidFill>
                  <a:schemeClr val="bg1"/>
                </a:solidFill>
                <a:latin typeface="Merriweather"/>
              </a:rPr>
              <a:t>Promueven las conexiones con los organismos eclesiales, educativos interesados en la comunicación social. 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-1300778" y="958388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Consejera General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latin typeface="Merriweather"/>
              </a:rPr>
              <a:t>Sor </a:t>
            </a:r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María </a:t>
            </a:r>
            <a:r>
              <a:rPr lang="es-ES" sz="2000" b="1" dirty="0">
                <a:solidFill>
                  <a:schemeClr val="bg1"/>
                </a:solidFill>
                <a:latin typeface="Merriweather"/>
              </a:rPr>
              <a:t>Helena Moreira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4302033" y="981610"/>
            <a:ext cx="86040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Delegada </a:t>
            </a:r>
            <a:r>
              <a:rPr lang="es-ES" sz="2000" b="1" dirty="0" err="1" smtClean="0">
                <a:solidFill>
                  <a:schemeClr val="bg1"/>
                </a:solidFill>
                <a:latin typeface="Merriweather"/>
              </a:rPr>
              <a:t>Inspectorial</a:t>
            </a:r>
            <a:endParaRPr lang="es-ES" sz="2000" b="1" dirty="0" smtClean="0">
              <a:solidFill>
                <a:schemeClr val="bg1"/>
              </a:solidFill>
              <a:latin typeface="Merriweather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latin typeface="Merriweather"/>
              </a:rPr>
              <a:t>Sor </a:t>
            </a:r>
            <a:r>
              <a:rPr lang="es-ES" sz="2000" b="1" dirty="0" smtClean="0">
                <a:solidFill>
                  <a:schemeClr val="bg1"/>
                </a:solidFill>
                <a:latin typeface="Merriweather"/>
              </a:rPr>
              <a:t>Sara Valencia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Maria Helena Moreira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4" y="1848323"/>
            <a:ext cx="2009679" cy="276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44" b="51468"/>
          <a:stretch/>
        </p:blipFill>
        <p:spPr>
          <a:xfrm>
            <a:off x="7632254" y="1757298"/>
            <a:ext cx="2217701" cy="302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66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4829</TotalTime>
  <Words>303</Words>
  <Application>Microsoft Office PowerPoint</Application>
  <PresentationFormat>Panorámica</PresentationFormat>
  <Paragraphs>34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Adobe Fan Heiti Std B</vt:lpstr>
      <vt:lpstr>Arial</vt:lpstr>
      <vt:lpstr>Bahnschrift SemiBold Condensed</vt:lpstr>
      <vt:lpstr>Calibri</vt:lpstr>
      <vt:lpstr>Calibri Light</vt:lpstr>
      <vt:lpstr>Merriweather</vt:lpstr>
      <vt:lpstr>Retrospección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María Paula Hincapié Gaviria</dc:creator>
  <cp:lastModifiedBy>Home</cp:lastModifiedBy>
  <cp:revision>81</cp:revision>
  <dcterms:created xsi:type="dcterms:W3CDTF">2020-05-25T19:38:23Z</dcterms:created>
  <dcterms:modified xsi:type="dcterms:W3CDTF">2020-07-17T18:51:19Z</dcterms:modified>
</cp:coreProperties>
</file>